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74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0"/>
  </p:notesMasterIdLst>
  <p:sldIdLst>
    <p:sldId id="282" r:id="rId5"/>
    <p:sldId id="2076137743" r:id="rId6"/>
    <p:sldId id="2076137747" r:id="rId7"/>
    <p:sldId id="2076137744" r:id="rId8"/>
    <p:sldId id="3049" r:id="rId9"/>
    <p:sldId id="3050" r:id="rId10"/>
    <p:sldId id="381" r:id="rId11"/>
    <p:sldId id="3051" r:id="rId12"/>
    <p:sldId id="382" r:id="rId13"/>
    <p:sldId id="383" r:id="rId14"/>
    <p:sldId id="380" r:id="rId15"/>
    <p:sldId id="389" r:id="rId16"/>
    <p:sldId id="373" r:id="rId17"/>
    <p:sldId id="426" r:id="rId18"/>
    <p:sldId id="375" r:id="rId19"/>
    <p:sldId id="427" r:id="rId20"/>
    <p:sldId id="428" r:id="rId21"/>
    <p:sldId id="429" r:id="rId22"/>
    <p:sldId id="430" r:id="rId23"/>
    <p:sldId id="431" r:id="rId24"/>
    <p:sldId id="2940" r:id="rId25"/>
    <p:sldId id="2941" r:id="rId26"/>
    <p:sldId id="432" r:id="rId27"/>
    <p:sldId id="434" r:id="rId28"/>
    <p:sldId id="2076137759" r:id="rId29"/>
    <p:sldId id="3054" r:id="rId30"/>
    <p:sldId id="433" r:id="rId31"/>
    <p:sldId id="2076137760" r:id="rId32"/>
    <p:sldId id="2076137762" r:id="rId33"/>
    <p:sldId id="2076137763" r:id="rId34"/>
    <p:sldId id="2900" r:id="rId35"/>
    <p:sldId id="2899" r:id="rId36"/>
    <p:sldId id="2898" r:id="rId37"/>
    <p:sldId id="2950" r:id="rId38"/>
    <p:sldId id="2076137732" r:id="rId39"/>
    <p:sldId id="2905" r:id="rId40"/>
    <p:sldId id="2902" r:id="rId41"/>
    <p:sldId id="2906" r:id="rId42"/>
    <p:sldId id="2904" r:id="rId43"/>
    <p:sldId id="2914" r:id="rId44"/>
    <p:sldId id="2915" r:id="rId45"/>
    <p:sldId id="2916" r:id="rId46"/>
    <p:sldId id="2919" r:id="rId47"/>
    <p:sldId id="2918" r:id="rId48"/>
    <p:sldId id="2920" r:id="rId49"/>
    <p:sldId id="2951" r:id="rId50"/>
    <p:sldId id="3053" r:id="rId51"/>
    <p:sldId id="2911" r:id="rId52"/>
    <p:sldId id="2969" r:id="rId53"/>
    <p:sldId id="2925" r:id="rId54"/>
    <p:sldId id="676" r:id="rId55"/>
    <p:sldId id="677" r:id="rId56"/>
    <p:sldId id="678" r:id="rId57"/>
    <p:sldId id="679" r:id="rId58"/>
    <p:sldId id="2922" r:id="rId59"/>
    <p:sldId id="591" r:id="rId60"/>
    <p:sldId id="612" r:id="rId61"/>
    <p:sldId id="507" r:id="rId62"/>
    <p:sldId id="2076137726" r:id="rId63"/>
    <p:sldId id="2076137728" r:id="rId64"/>
    <p:sldId id="2076137729" r:id="rId65"/>
    <p:sldId id="2076137755" r:id="rId66"/>
    <p:sldId id="2076137756" r:id="rId67"/>
    <p:sldId id="2076137730" r:id="rId68"/>
    <p:sldId id="2076137757" r:id="rId69"/>
    <p:sldId id="3055" r:id="rId70"/>
    <p:sldId id="2076137731" r:id="rId71"/>
    <p:sldId id="2076137725" r:id="rId72"/>
    <p:sldId id="2933" r:id="rId73"/>
    <p:sldId id="670" r:id="rId74"/>
    <p:sldId id="2934" r:id="rId75"/>
    <p:sldId id="508" r:id="rId76"/>
    <p:sldId id="2932" r:id="rId77"/>
    <p:sldId id="2936" r:id="rId78"/>
    <p:sldId id="2935" r:id="rId79"/>
    <p:sldId id="2076137718" r:id="rId80"/>
    <p:sldId id="2076137722" r:id="rId81"/>
    <p:sldId id="2076137723" r:id="rId82"/>
    <p:sldId id="2076137724" r:id="rId83"/>
    <p:sldId id="2076137733" r:id="rId84"/>
    <p:sldId id="2076137734" r:id="rId85"/>
    <p:sldId id="2076137758" r:id="rId86"/>
    <p:sldId id="2939" r:id="rId87"/>
    <p:sldId id="372" r:id="rId88"/>
    <p:sldId id="2076137754" r:id="rId8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4"/>
            <p14:sldId id="3049"/>
            <p14:sldId id="3050"/>
            <p14:sldId id="381"/>
            <p14:sldId id="3051"/>
            <p14:sldId id="382"/>
            <p14:sldId id="383"/>
            <p14:sldId id="380"/>
            <p14:sldId id="389"/>
            <p14:sldId id="373"/>
            <p14:sldId id="426"/>
            <p14:sldId id="375"/>
            <p14:sldId id="427"/>
            <p14:sldId id="428"/>
            <p14:sldId id="429"/>
            <p14:sldId id="430"/>
            <p14:sldId id="431"/>
            <p14:sldId id="2940"/>
            <p14:sldId id="2941"/>
            <p14:sldId id="432"/>
            <p14:sldId id="434"/>
            <p14:sldId id="2076137759"/>
            <p14:sldId id="3054"/>
            <p14:sldId id="433"/>
            <p14:sldId id="2076137760"/>
            <p14:sldId id="2076137762"/>
            <p14:sldId id="2076137763"/>
            <p14:sldId id="2900"/>
            <p14:sldId id="2899"/>
            <p14:sldId id="2898"/>
            <p14:sldId id="2950"/>
          </p14:sldIdLst>
        </p14:section>
        <p14:section name="Node and Kafka" id="{830B05CE-876C-4496-B850-E73539D10095}">
          <p14:sldIdLst>
            <p14:sldId id="2076137732"/>
            <p14:sldId id="2905"/>
            <p14:sldId id="2902"/>
            <p14:sldId id="2906"/>
            <p14:sldId id="2904"/>
            <p14:sldId id="2914"/>
            <p14:sldId id="2915"/>
            <p14:sldId id="2916"/>
            <p14:sldId id="2919"/>
            <p14:sldId id="2918"/>
            <p14:sldId id="2920"/>
            <p14:sldId id="2951"/>
            <p14:sldId id="3053"/>
            <p14:sldId id="2911"/>
            <p14:sldId id="2969"/>
          </p14:sldIdLst>
        </p14:section>
        <p14:section name="Design Patterns and Kafka" id="{80962459-6C2B-4973-AC85-7CE6B9D59712}">
          <p14:sldIdLst>
            <p14:sldId id="2925"/>
            <p14:sldId id="676"/>
            <p14:sldId id="677"/>
            <p14:sldId id="678"/>
            <p14:sldId id="679"/>
            <p14:sldId id="2922"/>
            <p14:sldId id="591"/>
            <p14:sldId id="612"/>
            <p14:sldId id="507"/>
            <p14:sldId id="2076137726"/>
            <p14:sldId id="2076137728"/>
            <p14:sldId id="2076137729"/>
            <p14:sldId id="2076137755"/>
            <p14:sldId id="2076137756"/>
            <p14:sldId id="2076137730"/>
            <p14:sldId id="2076137757"/>
            <p14:sldId id="3055"/>
            <p14:sldId id="2076137731"/>
            <p14:sldId id="2076137725"/>
            <p14:sldId id="2933"/>
            <p14:sldId id="670"/>
            <p14:sldId id="2934"/>
            <p14:sldId id="508"/>
            <p14:sldId id="2932"/>
            <p14:sldId id="2936"/>
            <p14:sldId id="2935"/>
          </p14:sldIdLst>
        </p14:section>
        <p14:section name="Dapr and Kafka" id="{C384929B-AC59-4FA8-82EE-7CA167C25F35}">
          <p14:sldIdLst>
            <p14:sldId id="2076137718"/>
            <p14:sldId id="2076137722"/>
            <p14:sldId id="2076137723"/>
            <p14:sldId id="2076137724"/>
            <p14:sldId id="2076137733"/>
            <p14:sldId id="2076137734"/>
            <p14:sldId id="2076137758"/>
            <p14:sldId id="2939"/>
            <p14:sldId id="372"/>
            <p14:sldId id="2076137754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263" autoAdjust="0"/>
  </p:normalViewPr>
  <p:slideViewPr>
    <p:cSldViewPr snapToGrid="0" snapToObjects="1">
      <p:cViewPr varScale="1">
        <p:scale>
          <a:sx n="103" d="100"/>
          <a:sy n="103" d="100"/>
        </p:scale>
        <p:origin x="269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30-3-2022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39651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jpeg"/><Relationship Id="rId7" Type="http://schemas.openxmlformats.org/officeDocument/2006/relationships/image" Target="../media/image57.sv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image" Target="../media/image55.jpeg"/><Relationship Id="rId4" Type="http://schemas.openxmlformats.org/officeDocument/2006/relationships/image" Target="../media/image54.jpeg"/><Relationship Id="rId9" Type="http://schemas.openxmlformats.org/officeDocument/2006/relationships/image" Target="../media/image59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gif"/><Relationship Id="rId3" Type="http://schemas.openxmlformats.org/officeDocument/2006/relationships/image" Target="../media/image61.png"/><Relationship Id="rId7" Type="http://schemas.openxmlformats.org/officeDocument/2006/relationships/image" Target="../media/image6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61.png"/><Relationship Id="rId7" Type="http://schemas.openxmlformats.org/officeDocument/2006/relationships/image" Target="../media/image70.gif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13" Type="http://schemas.openxmlformats.org/officeDocument/2006/relationships/image" Target="../media/image85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12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9.png"/><Relationship Id="rId11" Type="http://schemas.openxmlformats.org/officeDocument/2006/relationships/image" Target="../media/image83.png"/><Relationship Id="rId5" Type="http://schemas.openxmlformats.org/officeDocument/2006/relationships/image" Target="../media/image78.png"/><Relationship Id="rId15" Type="http://schemas.openxmlformats.org/officeDocument/2006/relationships/image" Target="../media/image87.png"/><Relationship Id="rId10" Type="http://schemas.openxmlformats.org/officeDocument/2006/relationships/image" Target="../media/image72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jpeg"/><Relationship Id="rId3" Type="http://schemas.openxmlformats.org/officeDocument/2006/relationships/image" Target="../media/image14.jpeg"/><Relationship Id="rId21" Type="http://schemas.openxmlformats.org/officeDocument/2006/relationships/image" Target="../media/image30.png"/><Relationship Id="rId7" Type="http://schemas.openxmlformats.org/officeDocument/2006/relationships/image" Target="../media/image10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3.jpe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jp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32" Type="http://schemas.openxmlformats.org/officeDocument/2006/relationships/image" Target="../media/image41.png"/><Relationship Id="rId5" Type="http://schemas.openxmlformats.org/officeDocument/2006/relationships/image" Target="../media/image16.jpeg"/><Relationship Id="rId15" Type="http://schemas.openxmlformats.org/officeDocument/2006/relationships/image" Target="../media/image24.jpeg"/><Relationship Id="rId23" Type="http://schemas.openxmlformats.org/officeDocument/2006/relationships/image" Target="../media/image32.jpeg"/><Relationship Id="rId28" Type="http://schemas.openxmlformats.org/officeDocument/2006/relationships/image" Target="../media/image37.jpe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31" Type="http://schemas.openxmlformats.org/officeDocument/2006/relationships/image" Target="../media/image40.png"/><Relationship Id="rId4" Type="http://schemas.openxmlformats.org/officeDocument/2006/relationships/image" Target="../media/image15.jpe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jpeg"/><Relationship Id="rId30" Type="http://schemas.openxmlformats.org/officeDocument/2006/relationships/image" Target="../media/image3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4.png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13" Type="http://schemas.openxmlformats.org/officeDocument/2006/relationships/image" Target="../media/image107.svg"/><Relationship Id="rId18" Type="http://schemas.openxmlformats.org/officeDocument/2006/relationships/image" Target="../media/image112.jpeg"/><Relationship Id="rId3" Type="http://schemas.openxmlformats.org/officeDocument/2006/relationships/image" Target="../media/image97.svg"/><Relationship Id="rId7" Type="http://schemas.openxmlformats.org/officeDocument/2006/relationships/image" Target="../media/image101.svg"/><Relationship Id="rId12" Type="http://schemas.openxmlformats.org/officeDocument/2006/relationships/image" Target="../media/image106.png"/><Relationship Id="rId17" Type="http://schemas.openxmlformats.org/officeDocument/2006/relationships/image" Target="../media/image111.svg"/><Relationship Id="rId2" Type="http://schemas.openxmlformats.org/officeDocument/2006/relationships/image" Target="../media/image96.png"/><Relationship Id="rId16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0.png"/><Relationship Id="rId11" Type="http://schemas.openxmlformats.org/officeDocument/2006/relationships/image" Target="../media/image105.svg"/><Relationship Id="rId5" Type="http://schemas.openxmlformats.org/officeDocument/2006/relationships/image" Target="../media/image99.svg"/><Relationship Id="rId15" Type="http://schemas.openxmlformats.org/officeDocument/2006/relationships/image" Target="../media/image109.svg"/><Relationship Id="rId10" Type="http://schemas.openxmlformats.org/officeDocument/2006/relationships/image" Target="../media/image104.png"/><Relationship Id="rId4" Type="http://schemas.openxmlformats.org/officeDocument/2006/relationships/image" Target="../media/image98.png"/><Relationship Id="rId9" Type="http://schemas.openxmlformats.org/officeDocument/2006/relationships/image" Target="../media/image103.svg"/><Relationship Id="rId14" Type="http://schemas.openxmlformats.org/officeDocument/2006/relationships/image" Target="../media/image10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svg"/><Relationship Id="rId7" Type="http://schemas.openxmlformats.org/officeDocument/2006/relationships/image" Target="../media/image125.sv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4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sv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tiff"/><Relationship Id="rId5" Type="http://schemas.openxmlformats.org/officeDocument/2006/relationships/image" Target="../media/image13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sv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tiff"/><Relationship Id="rId5" Type="http://schemas.openxmlformats.org/officeDocument/2006/relationships/image" Target="../media/image139.png"/><Relationship Id="rId15" Type="http://schemas.openxmlformats.org/officeDocument/2006/relationships/image" Target="../media/image149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Relationship Id="rId1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47.svg"/><Relationship Id="rId3" Type="http://schemas.openxmlformats.org/officeDocument/2006/relationships/image" Target="../media/image137.png"/><Relationship Id="rId7" Type="http://schemas.openxmlformats.org/officeDocument/2006/relationships/image" Target="../media/image141.svg"/><Relationship Id="rId12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0.png"/><Relationship Id="rId11" Type="http://schemas.openxmlformats.org/officeDocument/2006/relationships/image" Target="../media/image145.tiff"/><Relationship Id="rId5" Type="http://schemas.openxmlformats.org/officeDocument/2006/relationships/image" Target="../media/image139.png"/><Relationship Id="rId15" Type="http://schemas.openxmlformats.org/officeDocument/2006/relationships/image" Target="../media/image150.png"/><Relationship Id="rId10" Type="http://schemas.openxmlformats.org/officeDocument/2006/relationships/image" Target="../media/image144.png"/><Relationship Id="rId4" Type="http://schemas.openxmlformats.org/officeDocument/2006/relationships/image" Target="../media/image138.png"/><Relationship Id="rId9" Type="http://schemas.openxmlformats.org/officeDocument/2006/relationships/image" Target="../media/image143.svg"/><Relationship Id="rId14" Type="http://schemas.openxmlformats.org/officeDocument/2006/relationships/image" Target="../media/image148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svg"/><Relationship Id="rId3" Type="http://schemas.openxmlformats.org/officeDocument/2006/relationships/image" Target="../media/image137.png"/><Relationship Id="rId7" Type="http://schemas.openxmlformats.org/officeDocument/2006/relationships/image" Target="../media/image146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5" Type="http://schemas.openxmlformats.org/officeDocument/2006/relationships/image" Target="../media/image139.png"/><Relationship Id="rId10" Type="http://schemas.openxmlformats.org/officeDocument/2006/relationships/image" Target="../media/image151.png"/><Relationship Id="rId4" Type="http://schemas.openxmlformats.org/officeDocument/2006/relationships/image" Target="../media/image138.png"/><Relationship Id="rId9" Type="http://schemas.openxmlformats.org/officeDocument/2006/relationships/image" Target="../media/image4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5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13" Type="http://schemas.openxmlformats.org/officeDocument/2006/relationships/image" Target="../media/image162.svg"/><Relationship Id="rId3" Type="http://schemas.microsoft.com/office/2007/relationships/hdphoto" Target="../media/hdphoto1.wdp"/><Relationship Id="rId7" Type="http://schemas.openxmlformats.org/officeDocument/2006/relationships/image" Target="../media/image156.svg"/><Relationship Id="rId12" Type="http://schemas.openxmlformats.org/officeDocument/2006/relationships/image" Target="../media/image161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11" Type="http://schemas.openxmlformats.org/officeDocument/2006/relationships/image" Target="../media/image160.svg"/><Relationship Id="rId5" Type="http://schemas.openxmlformats.org/officeDocument/2006/relationships/image" Target="../media/image154.svg"/><Relationship Id="rId15" Type="http://schemas.openxmlformats.org/officeDocument/2006/relationships/image" Target="../media/image164.svg"/><Relationship Id="rId10" Type="http://schemas.openxmlformats.org/officeDocument/2006/relationships/image" Target="../media/image159.png"/><Relationship Id="rId4" Type="http://schemas.openxmlformats.org/officeDocument/2006/relationships/image" Target="../media/image153.png"/><Relationship Id="rId9" Type="http://schemas.openxmlformats.org/officeDocument/2006/relationships/image" Target="../media/image158.svg"/><Relationship Id="rId14" Type="http://schemas.openxmlformats.org/officeDocument/2006/relationships/image" Target="../media/image163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3" Type="http://schemas.openxmlformats.org/officeDocument/2006/relationships/image" Target="../media/image72.png"/><Relationship Id="rId7" Type="http://schemas.openxmlformats.org/officeDocument/2006/relationships/image" Target="../media/image155.png"/><Relationship Id="rId12" Type="http://schemas.openxmlformats.org/officeDocument/2006/relationships/image" Target="../media/image16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svg"/><Relationship Id="rId11" Type="http://schemas.openxmlformats.org/officeDocument/2006/relationships/image" Target="../media/image159.png"/><Relationship Id="rId5" Type="http://schemas.openxmlformats.org/officeDocument/2006/relationships/image" Target="../media/image165.png"/><Relationship Id="rId10" Type="http://schemas.openxmlformats.org/officeDocument/2006/relationships/image" Target="../media/image158.svg"/><Relationship Id="rId4" Type="http://schemas.openxmlformats.org/officeDocument/2006/relationships/image" Target="../media/image73.png"/><Relationship Id="rId9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7" Type="http://schemas.openxmlformats.org/officeDocument/2006/relationships/image" Target="../media/image170.sv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9.png"/><Relationship Id="rId5" Type="http://schemas.openxmlformats.org/officeDocument/2006/relationships/image" Target="../media/image72.png"/><Relationship Id="rId4" Type="http://schemas.openxmlformats.org/officeDocument/2006/relationships/image" Target="../media/image4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0.svg"/><Relationship Id="rId4" Type="http://schemas.openxmlformats.org/officeDocument/2006/relationships/image" Target="../media/image1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13" Type="http://schemas.openxmlformats.org/officeDocument/2006/relationships/image" Target="../media/image183.jpg"/><Relationship Id="rId18" Type="http://schemas.openxmlformats.org/officeDocument/2006/relationships/image" Target="../media/image188.jpg"/><Relationship Id="rId26" Type="http://schemas.openxmlformats.org/officeDocument/2006/relationships/image" Target="../media/image196.jpg"/><Relationship Id="rId3" Type="http://schemas.openxmlformats.org/officeDocument/2006/relationships/image" Target="../media/image10.png"/><Relationship Id="rId21" Type="http://schemas.openxmlformats.org/officeDocument/2006/relationships/image" Target="../media/image191.jpg"/><Relationship Id="rId7" Type="http://schemas.openxmlformats.org/officeDocument/2006/relationships/image" Target="../media/image177.jpg"/><Relationship Id="rId12" Type="http://schemas.openxmlformats.org/officeDocument/2006/relationships/image" Target="../media/image182.jpg"/><Relationship Id="rId17" Type="http://schemas.openxmlformats.org/officeDocument/2006/relationships/image" Target="../media/image187.jpg"/><Relationship Id="rId25" Type="http://schemas.openxmlformats.org/officeDocument/2006/relationships/image" Target="../media/image195.jpg"/><Relationship Id="rId2" Type="http://schemas.openxmlformats.org/officeDocument/2006/relationships/image" Target="../media/image9.jpg"/><Relationship Id="rId16" Type="http://schemas.openxmlformats.org/officeDocument/2006/relationships/image" Target="../media/image186.jpg"/><Relationship Id="rId20" Type="http://schemas.openxmlformats.org/officeDocument/2006/relationships/image" Target="../media/image190.jpg"/><Relationship Id="rId29" Type="http://schemas.openxmlformats.org/officeDocument/2006/relationships/image" Target="../media/image19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6.jpg"/><Relationship Id="rId11" Type="http://schemas.openxmlformats.org/officeDocument/2006/relationships/image" Target="../media/image181.jpg"/><Relationship Id="rId24" Type="http://schemas.openxmlformats.org/officeDocument/2006/relationships/image" Target="../media/image194.jpg"/><Relationship Id="rId32" Type="http://schemas.openxmlformats.org/officeDocument/2006/relationships/image" Target="../media/image12.png"/><Relationship Id="rId5" Type="http://schemas.openxmlformats.org/officeDocument/2006/relationships/image" Target="../media/image175.jpg"/><Relationship Id="rId15" Type="http://schemas.openxmlformats.org/officeDocument/2006/relationships/image" Target="../media/image185.jpg"/><Relationship Id="rId23" Type="http://schemas.openxmlformats.org/officeDocument/2006/relationships/image" Target="../media/image193.jpg"/><Relationship Id="rId28" Type="http://schemas.openxmlformats.org/officeDocument/2006/relationships/image" Target="../media/image198.png"/><Relationship Id="rId10" Type="http://schemas.openxmlformats.org/officeDocument/2006/relationships/image" Target="../media/image180.jpg"/><Relationship Id="rId19" Type="http://schemas.openxmlformats.org/officeDocument/2006/relationships/image" Target="../media/image189.jpg"/><Relationship Id="rId31" Type="http://schemas.openxmlformats.org/officeDocument/2006/relationships/image" Target="../media/image11.png"/><Relationship Id="rId4" Type="http://schemas.openxmlformats.org/officeDocument/2006/relationships/image" Target="../media/image174.jpg"/><Relationship Id="rId9" Type="http://schemas.openxmlformats.org/officeDocument/2006/relationships/image" Target="../media/image179.jpg"/><Relationship Id="rId14" Type="http://schemas.openxmlformats.org/officeDocument/2006/relationships/image" Target="../media/image184.png"/><Relationship Id="rId22" Type="http://schemas.openxmlformats.org/officeDocument/2006/relationships/image" Target="../media/image192.jpg"/><Relationship Id="rId27" Type="http://schemas.openxmlformats.org/officeDocument/2006/relationships/image" Target="../media/image197.jpg"/><Relationship Id="rId30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with Apache Kafka, Node &amp; Dapr.io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Part 2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A92ED-F94B-4E1D-9EE1-BDEA39100086}"/>
              </a:ext>
            </a:extLst>
          </p:cNvPr>
          <p:cNvGrpSpPr/>
          <p:nvPr/>
        </p:nvGrpSpPr>
        <p:grpSpPr>
          <a:xfrm>
            <a:off x="223086" y="4672461"/>
            <a:ext cx="1117208" cy="241300"/>
            <a:chOff x="4055964" y="4549843"/>
            <a:chExt cx="924238" cy="17201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308B57-6557-4CC2-AA10-5D292B6E5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278F9BB-922D-4226-AE7B-0CA0F7E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4814" y="456094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218" y="1080000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Distribution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Walmart</a:t>
            </a:r>
            <a:r>
              <a:rPr lang="nl-NL" dirty="0"/>
              <a:t>, Cisco, </a:t>
            </a:r>
            <a:r>
              <a:rPr lang="nl-NL" dirty="0" err="1"/>
              <a:t>Netflix</a:t>
            </a:r>
            <a:r>
              <a:rPr lang="nl-NL" dirty="0"/>
              <a:t>, PayPal, LinkedIn, eBay, </a:t>
            </a:r>
            <a:r>
              <a:rPr lang="nl-NL" dirty="0" err="1"/>
              <a:t>Spotify</a:t>
            </a:r>
            <a:r>
              <a:rPr lang="nl-NL" dirty="0"/>
              <a:t>, Uber, </a:t>
            </a:r>
            <a:r>
              <a:rPr lang="nl-NL" dirty="0" err="1"/>
              <a:t>Sift</a:t>
            </a:r>
            <a:r>
              <a:rPr lang="nl-NL" dirty="0"/>
              <a:t> </a:t>
            </a:r>
            <a:r>
              <a:rPr lang="nl-NL" dirty="0" err="1"/>
              <a:t>Science</a:t>
            </a:r>
            <a:r>
              <a:rPr lang="nl-NL" dirty="0"/>
              <a:t>, </a:t>
            </a:r>
            <a:r>
              <a:rPr lang="nl-NL" dirty="0" err="1"/>
              <a:t>Zalando</a:t>
            </a:r>
            <a:r>
              <a:rPr lang="nl-NL" dirty="0"/>
              <a:t>, The New York Times, </a:t>
            </a:r>
            <a:r>
              <a:rPr lang="nl-NL" dirty="0" err="1"/>
              <a:t>Airbnb</a:t>
            </a:r>
            <a:r>
              <a:rPr lang="nl-NL" dirty="0"/>
              <a:t>, Coursera, ING Bank,…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230" y="3805228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F16C88-77AF-4B59-881A-B2CFD4BB2C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2EB04-F02F-4586-9D29-5B1B3026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89900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658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9742"/>
            <a:ext cx="0" cy="370217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36074" y="3582590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dirty="0" err="1"/>
              <a:t>Unlike</a:t>
            </a:r>
            <a:r>
              <a:rPr lang="nl-NL" dirty="0"/>
              <a:t> JMS</a:t>
            </a:r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pPr lvl="1"/>
            <a:r>
              <a:rPr lang="nl-NL" dirty="0" err="1"/>
              <a:t>Unlike</a:t>
            </a:r>
            <a:r>
              <a:rPr lang="nl-NL" dirty="0"/>
              <a:t> JMS Topic</a:t>
            </a:r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 (</a:t>
            </a:r>
            <a:r>
              <a:rPr lang="nl-NL" dirty="0" err="1"/>
              <a:t>just</a:t>
            </a:r>
            <a:r>
              <a:rPr lang="nl-NL" dirty="0"/>
              <a:t> move offset)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3160772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company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/>
          <p:nvPr/>
        </p:nvCxnSpPr>
        <p:spPr>
          <a:xfrm flipV="1">
            <a:off x="2400491" y="2610179"/>
            <a:ext cx="1567112" cy="4030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6" idx="3"/>
          </p:cNvCxnSpPr>
          <p:nvPr/>
        </p:nvCxnSpPr>
        <p:spPr>
          <a:xfrm>
            <a:off x="2400491" y="2325554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13" idx="1"/>
          </p:cNvCxnSpPr>
          <p:nvPr/>
        </p:nvCxnSpPr>
        <p:spPr>
          <a:xfrm flipV="1">
            <a:off x="4972163" y="2217983"/>
            <a:ext cx="1366200" cy="268301"/>
          </a:xfrm>
          <a:prstGeom prst="bentConnector3">
            <a:avLst>
              <a:gd name="adj1" fmla="val 73529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20" idx="3"/>
            <a:endCxn id="11" idx="1"/>
          </p:cNvCxnSpPr>
          <p:nvPr/>
        </p:nvCxnSpPr>
        <p:spPr>
          <a:xfrm>
            <a:off x="4965465" y="2578159"/>
            <a:ext cx="1372898" cy="286300"/>
          </a:xfrm>
          <a:prstGeom prst="bentConnector3">
            <a:avLst>
              <a:gd name="adj1" fmla="val 73415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FFFFFF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FFFFFF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96829" y="1427779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3967603" y="2372433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5030665" y="39690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6B8A1B-4056-4154-B695-3C3C0C5E6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2D9F76-416D-4096-91E6-827667E7C1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0AECA21-4548-4DEA-8C19-96016CBB070D}"/>
              </a:ext>
            </a:extLst>
          </p:cNvPr>
          <p:cNvSpPr txBox="1"/>
          <p:nvPr/>
        </p:nvSpPr>
        <p:spPr>
          <a:xfrm>
            <a:off x="2609393" y="3912860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641F7CE-8DD9-4EF8-9B55-16618774114F}"/>
              </a:ext>
            </a:extLst>
          </p:cNvPr>
          <p:cNvCxnSpPr>
            <a:cxnSpLocks/>
          </p:cNvCxnSpPr>
          <p:nvPr/>
        </p:nvCxnSpPr>
        <p:spPr>
          <a:xfrm flipV="1">
            <a:off x="3299143" y="4105019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A4CBC1B-7355-412C-A5B6-A72E7B0570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82" y="3529103"/>
            <a:ext cx="2295980" cy="1374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89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(no partition is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more consumers in a group than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Durable</a:t>
            </a:r>
            <a:r>
              <a:rPr lang="nl-NL" dirty="0"/>
              <a:t> transactions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</a:t>
            </a:r>
          </a:p>
          <a:p>
            <a:r>
              <a:rPr lang="nl-NL" dirty="0"/>
              <a:t>Open</a:t>
            </a:r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563" y="1352785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</a:t>
            </a:r>
            <a:r>
              <a:rPr lang="en-US" dirty="0" err="1"/>
              <a:t>Python,Kafka</a:t>
            </a:r>
            <a:r>
              <a:rPr lang="en-US" dirty="0"/>
              <a:t>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Console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2"/>
            <a:r>
              <a:rPr lang="nl-NL" dirty="0"/>
              <a:t>Consumer Group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241621B-440F-490A-A4F1-6DCD79250AAA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4E5B4A8-B898-46A0-BC0F-CF70186D137D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CEF9D-70A7-493A-9FB8-E342CAF21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Lab: First steps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6BE7D4-2D6B-4F37-8935-6615EB875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special Consumer Group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372DFF-52DA-4A8C-8977-74BF69FBD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99E662-26DC-4C8A-A0F2-46E6D852666D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A290BB-13ED-461F-8586-BC6B8890205A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B8DF8-966E-481A-89CA-A275AE5E2062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912D8C8-43F7-47FD-B2B0-3A150E0BA474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AB62AA63-15BA-4872-9892-0DDCCF58E4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15F52F3-51EA-4787-AE3F-65F88132E6F4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CAA9D2F-1802-4D4F-81E5-E5661671E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0157C7E-FE04-4CB7-9116-D5CEEAC8996D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218FB746-5D14-4BEC-93AD-CE624C64BEDF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ED62DE0-7056-4522-ACFA-9246587461FF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E36BB5-9448-45A8-8AD9-69A5907EBE08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3CF351EE-1860-4D0D-9FA6-F954F43EF0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BA8D4708-0797-433F-83D5-ED77AD6C897F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38D-77FD-4A2A-A3EC-7E23A634E3C2}"/>
              </a:ext>
            </a:extLst>
          </p:cNvPr>
          <p:cNvSpPr txBox="1"/>
          <p:nvPr/>
        </p:nvSpPr>
        <p:spPr>
          <a:xfrm rot="16200000">
            <a:off x="5723583" y="3758510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84957F-25FF-4D12-BA0E-1059197A9401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891D712-FE37-4D57-85CB-10954B9DB14C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D47D-1EE2-4D58-9723-1083031FEB2B}"/>
              </a:ext>
            </a:extLst>
          </p:cNvPr>
          <p:cNvSpPr txBox="1"/>
          <p:nvPr/>
        </p:nvSpPr>
        <p:spPr>
          <a:xfrm rot="16200000">
            <a:off x="8504188" y="3717618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E90CC04-1DCA-4E65-9C3F-16F75E7A4A22}"/>
              </a:ext>
            </a:extLst>
          </p:cNvPr>
          <p:cNvSpPr txBox="1"/>
          <p:nvPr/>
        </p:nvSpPr>
        <p:spPr>
          <a:xfrm rot="16200000">
            <a:off x="8621297" y="2670100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10FC1703-FA09-41D5-B5E3-2E072CBC2E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6BB85B8-7AEE-4184-B3D0-7887C20F32F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DF86DEC-5EDF-48CE-ADF4-F782917B3F27}"/>
              </a:ext>
            </a:extLst>
          </p:cNvPr>
          <p:cNvSpPr txBox="1"/>
          <p:nvPr/>
        </p:nvSpPr>
        <p:spPr>
          <a:xfrm>
            <a:off x="719999" y="4716000"/>
            <a:ext cx="630461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b="1" i="1" dirty="0"/>
              <a:t>Lab Resources: https://github.com/lucasjellema/fontys-2022-microservices-kafka-dapr</a:t>
            </a:r>
          </a:p>
        </p:txBody>
      </p:sp>
      <p:pic>
        <p:nvPicPr>
          <p:cNvPr id="25" name="Snagit_SNG82F">
            <a:extLst>
              <a:ext uri="{FF2B5EF4-FFF2-40B4-BE49-F238E27FC236}">
                <a16:creationId xmlns:a16="http://schemas.microsoft.com/office/drawing/2014/main" id="{F45D777F-A7D2-4B06-8352-65D7E4AFC9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8073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Environment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9EF75-87DF-474E-A633-A01E6ABE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8234593-B599-4963-A091-3139BD9ABB4A}"/>
              </a:ext>
            </a:extLst>
          </p:cNvPr>
          <p:cNvSpPr txBox="1"/>
          <p:nvPr/>
        </p:nvSpPr>
        <p:spPr>
          <a:xfrm rot="16200000">
            <a:off x="760422" y="2736195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4376834B-2C0E-4EFC-9950-6A839D455A38}"/>
              </a:ext>
            </a:extLst>
          </p:cNvPr>
          <p:cNvSpPr/>
          <p:nvPr/>
        </p:nvSpPr>
        <p:spPr>
          <a:xfrm>
            <a:off x="4233335" y="2773746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C8B8D0F-9185-4E97-A848-6E5A8B9E6E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262" y="2959029"/>
            <a:ext cx="734998" cy="248120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711299-9DB0-4F6A-8CF1-4B87B2B48259}"/>
              </a:ext>
            </a:extLst>
          </p:cNvPr>
          <p:cNvSpPr/>
          <p:nvPr/>
        </p:nvSpPr>
        <p:spPr>
          <a:xfrm>
            <a:off x="2420865" y="2775864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2EE855B-9AD6-441E-9189-B142BA512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131" y="2939282"/>
            <a:ext cx="929215" cy="287614"/>
          </a:xfrm>
          <a:prstGeom prst="rect">
            <a:avLst/>
          </a:prstGeom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09843" y="3314702"/>
            <a:ext cx="638612" cy="764715"/>
          </a:xfrm>
          <a:prstGeom prst="bentConnector3">
            <a:avLst>
              <a:gd name="adj1" fmla="val 7101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5EBD6839-1B0F-43F8-ABE1-5E1EDD30B52D}"/>
              </a:ext>
            </a:extLst>
          </p:cNvPr>
          <p:cNvCxnSpPr>
            <a:cxnSpLocks/>
          </p:cNvCxnSpPr>
          <p:nvPr/>
        </p:nvCxnSpPr>
        <p:spPr>
          <a:xfrm rot="16200000" flipV="1">
            <a:off x="2886554" y="3174240"/>
            <a:ext cx="636494" cy="1047755"/>
          </a:xfrm>
          <a:prstGeom prst="bentConnector3">
            <a:avLst>
              <a:gd name="adj1" fmla="val 71088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63CA287-354E-4461-B6CB-53616CEFB83F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16200000" flipV="1">
            <a:off x="4295958" y="2291084"/>
            <a:ext cx="200609" cy="764715"/>
          </a:xfrm>
          <a:prstGeom prst="bentConnector3">
            <a:avLst>
              <a:gd name="adj1" fmla="val 2491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123C5900-037D-45AC-BB9E-1D881D5043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18257" y="4170900"/>
            <a:ext cx="1307286" cy="92201"/>
          </a:xfrm>
          <a:prstGeom prst="rect">
            <a:avLst/>
          </a:prstGeom>
        </p:spPr>
      </p:pic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03EEE26A-F723-4043-BFEC-65020432C79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273917" y="3228327"/>
            <a:ext cx="1646557" cy="234782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B8EB827-4716-4B18-AEF9-1586953134FE}"/>
              </a:ext>
            </a:extLst>
          </p:cNvPr>
          <p:cNvSpPr/>
          <p:nvPr/>
        </p:nvSpPr>
        <p:spPr>
          <a:xfrm>
            <a:off x="4794957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070DFC5-FE1C-4F4A-9247-150A98E16F9F}"/>
              </a:ext>
            </a:extLst>
          </p:cNvPr>
          <p:cNvSpPr/>
          <p:nvPr/>
        </p:nvSpPr>
        <p:spPr>
          <a:xfrm>
            <a:off x="5600201" y="248579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9094</a:t>
            </a:r>
            <a:endParaRPr lang="en-NL" sz="1050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286E1A10-8C08-42C3-AAAE-60F9B824F0AF}"/>
              </a:ext>
            </a:extLst>
          </p:cNvPr>
          <p:cNvSpPr/>
          <p:nvPr/>
        </p:nvSpPr>
        <p:spPr>
          <a:xfrm>
            <a:off x="4081720" y="2503581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9093</a:t>
            </a:r>
            <a:endParaRPr lang="en-NL" sz="1050" dirty="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3A1ECE2-6DB0-46C1-89B5-692D74BF697E}"/>
              </a:ext>
            </a:extLst>
          </p:cNvPr>
          <p:cNvSpPr/>
          <p:nvPr/>
        </p:nvSpPr>
        <p:spPr>
          <a:xfrm>
            <a:off x="2563239" y="2521365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6F0193B-0747-44FD-B6D7-DA2A289E3B51}"/>
              </a:ext>
            </a:extLst>
          </p:cNvPr>
          <p:cNvSpPr/>
          <p:nvPr/>
        </p:nvSpPr>
        <p:spPr>
          <a:xfrm>
            <a:off x="3068910" y="3315118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28044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1C5F44F7-306E-4139-AA14-0DDA01EF6CDD}"/>
              </a:ext>
            </a:extLst>
          </p:cNvPr>
          <p:cNvSpPr txBox="1"/>
          <p:nvPr/>
        </p:nvSpPr>
        <p:spPr>
          <a:xfrm rot="16200000">
            <a:off x="6406604" y="3181829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kafka</a:t>
            </a:r>
            <a:endParaRPr lang="en-NL" sz="1300" dirty="0" err="1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2CF8C4-E737-4D42-A635-239E97269BDB}"/>
              </a:ext>
            </a:extLst>
          </p:cNvPr>
          <p:cNvSpPr txBox="1"/>
          <p:nvPr/>
        </p:nvSpPr>
        <p:spPr>
          <a:xfrm>
            <a:off x="719999" y="4716000"/>
            <a:ext cx="57772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1" i="1" dirty="0"/>
              <a:t>Lab Resources: https://github.com/lucasjellema/fontys-2022-microservices-kafka-dapr</a:t>
            </a:r>
          </a:p>
          <a:p>
            <a:endParaRPr lang="en-US" sz="1300" b="1" i="1" dirty="0"/>
          </a:p>
        </p:txBody>
      </p:sp>
      <p:pic>
        <p:nvPicPr>
          <p:cNvPr id="46" name="Snagit_SNG82F">
            <a:extLst>
              <a:ext uri="{FF2B5EF4-FFF2-40B4-BE49-F238E27FC236}">
                <a16:creationId xmlns:a16="http://schemas.microsoft.com/office/drawing/2014/main" id="{C338DE4F-4136-47C6-8101-9C41C65574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4219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loud 45">
            <a:extLst>
              <a:ext uri="{FF2B5EF4-FFF2-40B4-BE49-F238E27FC236}">
                <a16:creationId xmlns:a16="http://schemas.microsoft.com/office/drawing/2014/main" id="{79A3F5C9-95A4-4AA3-BD6B-D69D9AB07C95}"/>
              </a:ext>
            </a:extLst>
          </p:cNvPr>
          <p:cNvSpPr/>
          <p:nvPr/>
        </p:nvSpPr>
        <p:spPr>
          <a:xfrm>
            <a:off x="726161" y="644643"/>
            <a:ext cx="6498246" cy="2954872"/>
          </a:xfrm>
          <a:prstGeom prst="clou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DF8BCB-DE6F-45A0-89BF-7353DF70F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Partly</a:t>
            </a:r>
            <a:r>
              <a:rPr lang="nl-NL" dirty="0"/>
              <a:t> </a:t>
            </a:r>
            <a:r>
              <a:rPr lang="nl-NL" dirty="0" err="1"/>
              <a:t>Clouded</a:t>
            </a:r>
            <a:r>
              <a:rPr lang="nl-NL" dirty="0"/>
              <a:t> Lab Environment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00CF2-C106-406C-A0CD-9D23E79DB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A201222-C6C8-4281-AAA9-75006F0FB9D6}"/>
              </a:ext>
            </a:extLst>
          </p:cNvPr>
          <p:cNvSpPr/>
          <p:nvPr/>
        </p:nvSpPr>
        <p:spPr>
          <a:xfrm>
            <a:off x="1518407" y="1023457"/>
            <a:ext cx="4991450" cy="245797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F10E41-3BDF-40C7-BA93-F2C091314A5F}"/>
              </a:ext>
            </a:extLst>
          </p:cNvPr>
          <p:cNvSpPr/>
          <p:nvPr/>
        </p:nvSpPr>
        <p:spPr>
          <a:xfrm>
            <a:off x="1518407" y="3738648"/>
            <a:ext cx="4991450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74A0B81-07B4-494C-B5E6-93163F1343AD}"/>
              </a:ext>
            </a:extLst>
          </p:cNvPr>
          <p:cNvSpPr/>
          <p:nvPr/>
        </p:nvSpPr>
        <p:spPr>
          <a:xfrm>
            <a:off x="3124900" y="1133666"/>
            <a:ext cx="2044436" cy="604007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6CC2138-7F68-48B1-BCC5-39C8E5DB0BC7}"/>
              </a:ext>
            </a:extLst>
          </p:cNvPr>
          <p:cNvSpPr/>
          <p:nvPr/>
        </p:nvSpPr>
        <p:spPr>
          <a:xfrm>
            <a:off x="1919593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6B7C652-DB47-48DE-82EB-9FF6BA2433D8}"/>
              </a:ext>
            </a:extLst>
          </p:cNvPr>
          <p:cNvSpPr/>
          <p:nvPr/>
        </p:nvSpPr>
        <p:spPr>
          <a:xfrm>
            <a:off x="3468620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008D0F2-2352-46B4-B664-FC778B3E4B4D}"/>
              </a:ext>
            </a:extLst>
          </p:cNvPr>
          <p:cNvSpPr/>
          <p:nvPr/>
        </p:nvSpPr>
        <p:spPr>
          <a:xfrm>
            <a:off x="5017647" y="1969130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2508CF27-4783-4701-8DBF-17A0FF90A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3956" y="200239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0F238E69-6E1B-42B6-AB8D-E68A68DAFE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119" y="1994890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976ED607-196E-4C13-AC02-704C1F1E59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4282" y="1987385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image apache zookeeper">
            <a:extLst>
              <a:ext uri="{FF2B5EF4-FFF2-40B4-BE49-F238E27FC236}">
                <a16:creationId xmlns:a16="http://schemas.microsoft.com/office/drawing/2014/main" id="{6FFD2D67-FF6B-415E-819B-C0A6455F6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6639" y="1181118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8034D4E-7A24-4111-8D1A-B6C1F9347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5446" y="3975526"/>
            <a:ext cx="938879" cy="575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2B192A4-1D26-4D1D-B5AC-02B8A14CE33A}"/>
              </a:ext>
            </a:extLst>
          </p:cNvPr>
          <p:cNvSpPr/>
          <p:nvPr/>
        </p:nvSpPr>
        <p:spPr>
          <a:xfrm>
            <a:off x="3258551" y="4016365"/>
            <a:ext cx="1108034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79E66-D29E-4DCB-AB15-F3C804DE6DDB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4366585" y="4215095"/>
            <a:ext cx="627697" cy="1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3218C525-3E0E-442E-8373-0A6E8BA0D7A8}"/>
              </a:ext>
            </a:extLst>
          </p:cNvPr>
          <p:cNvCxnSpPr>
            <a:cxnSpLocks/>
            <a:endCxn id="50" idx="2"/>
          </p:cNvCxnSpPr>
          <p:nvPr/>
        </p:nvCxnSpPr>
        <p:spPr>
          <a:xfrm rot="5400000" flipH="1" flipV="1">
            <a:off x="3665947" y="3655598"/>
            <a:ext cx="641613" cy="79926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1F4CF1D8-2A0C-433E-8E38-AEDD73B2B464}"/>
              </a:ext>
            </a:extLst>
          </p:cNvPr>
          <p:cNvCxnSpPr>
            <a:stCxn id="22" idx="0"/>
            <a:endCxn id="11" idx="2"/>
          </p:cNvCxnSpPr>
          <p:nvPr/>
        </p:nvCxnSpPr>
        <p:spPr>
          <a:xfrm rot="5400000" flipH="1" flipV="1">
            <a:off x="4857714" y="3270310"/>
            <a:ext cx="1402389" cy="8045"/>
          </a:xfrm>
          <a:prstGeom prst="bentConnector3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4C3BD8-A416-4D33-A619-2820DA17A41A}"/>
              </a:ext>
            </a:extLst>
          </p:cNvPr>
          <p:cNvSpPr/>
          <p:nvPr/>
        </p:nvSpPr>
        <p:spPr>
          <a:xfrm>
            <a:off x="1744922" y="1847713"/>
            <a:ext cx="4521654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44E848-2AEC-4E78-BBC6-916E7E1F9172}"/>
              </a:ext>
            </a:extLst>
          </p:cNvPr>
          <p:cNvCxnSpPr>
            <a:stCxn id="11" idx="0"/>
            <a:endCxn id="8" idx="3"/>
          </p:cNvCxnSpPr>
          <p:nvPr/>
        </p:nvCxnSpPr>
        <p:spPr>
          <a:xfrm rot="16200000" flipV="1">
            <a:off x="5099404" y="1505602"/>
            <a:ext cx="533460" cy="393595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1C564C97-3FEB-4086-AC0A-FD6807F7C0C0}"/>
              </a:ext>
            </a:extLst>
          </p:cNvPr>
          <p:cNvCxnSpPr>
            <a:stCxn id="9" idx="0"/>
            <a:endCxn id="8" idx="1"/>
          </p:cNvCxnSpPr>
          <p:nvPr/>
        </p:nvCxnSpPr>
        <p:spPr>
          <a:xfrm rot="5400000" flipH="1" flipV="1">
            <a:off x="2528158" y="1372389"/>
            <a:ext cx="533460" cy="660023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DE846C74-C22A-4A3A-903D-E278866C8945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rot="5400000" flipH="1" flipV="1">
            <a:off x="3964783" y="1786795"/>
            <a:ext cx="231457" cy="133214"/>
          </a:xfrm>
          <a:prstGeom prst="bentConnector3">
            <a:avLst>
              <a:gd name="adj1" fmla="val 31877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C52C9169-9AB1-4C55-A301-209A77AC5491}"/>
              </a:ext>
            </a:extLst>
          </p:cNvPr>
          <p:cNvSpPr txBox="1"/>
          <p:nvPr/>
        </p:nvSpPr>
        <p:spPr>
          <a:xfrm rot="16200000">
            <a:off x="1144826" y="4283405"/>
            <a:ext cx="51135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Laptop</a:t>
            </a:r>
            <a:endParaRPr lang="en-NL" sz="1300" dirty="0" err="1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35F16E1-9E2B-4CAF-9048-E3904DB4BE1A}"/>
              </a:ext>
            </a:extLst>
          </p:cNvPr>
          <p:cNvSpPr/>
          <p:nvPr/>
        </p:nvSpPr>
        <p:spPr>
          <a:xfrm>
            <a:off x="4778619" y="1660953"/>
            <a:ext cx="507578" cy="1147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2181</a:t>
            </a:r>
            <a:endParaRPr lang="en-NL" sz="1050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21070DB-7D96-4AA9-B3AA-9DCBCD610734}"/>
              </a:ext>
            </a:extLst>
          </p:cNvPr>
          <p:cNvSpPr txBox="1"/>
          <p:nvPr/>
        </p:nvSpPr>
        <p:spPr>
          <a:xfrm rot="16200000">
            <a:off x="6289495" y="422934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localhost</a:t>
            </a:r>
            <a:endParaRPr lang="en-NL" sz="1300" dirty="0" err="1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962C682-5A9B-4C37-9BA6-1F3C999F85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423778" y="2099144"/>
            <a:ext cx="2004234" cy="464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41039B17-C62B-420D-B4C0-C3A687D92DEA}"/>
              </a:ext>
            </a:extLst>
          </p:cNvPr>
          <p:cNvCxnSpPr>
            <a:cxnSpLocks/>
          </p:cNvCxnSpPr>
          <p:nvPr/>
        </p:nvCxnSpPr>
        <p:spPr>
          <a:xfrm flipV="1">
            <a:off x="4350774" y="2587449"/>
            <a:ext cx="990931" cy="485302"/>
          </a:xfrm>
          <a:prstGeom prst="bentConnector3">
            <a:avLst>
              <a:gd name="adj1" fmla="val 99859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4A6CD3BB-32D3-4CD6-9DBA-7BF26CC67CD4}"/>
              </a:ext>
            </a:extLst>
          </p:cNvPr>
          <p:cNvCxnSpPr>
            <a:stCxn id="50" idx="1"/>
          </p:cNvCxnSpPr>
          <p:nvPr/>
        </p:nvCxnSpPr>
        <p:spPr>
          <a:xfrm rot="10800000">
            <a:off x="2441102" y="2571751"/>
            <a:ext cx="1040330" cy="501001"/>
          </a:xfrm>
          <a:prstGeom prst="bentConnector3">
            <a:avLst>
              <a:gd name="adj1" fmla="val 95365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9F7867EE-57EE-40D5-A79E-85AB6972491D}"/>
              </a:ext>
            </a:extLst>
          </p:cNvPr>
          <p:cNvCxnSpPr>
            <a:stCxn id="50" idx="0"/>
          </p:cNvCxnSpPr>
          <p:nvPr/>
        </p:nvCxnSpPr>
        <p:spPr>
          <a:xfrm rot="16200000" flipV="1">
            <a:off x="3928314" y="2672345"/>
            <a:ext cx="183992" cy="12812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0C62669B-A2C2-4B36-8222-39078E432B20}"/>
              </a:ext>
            </a:extLst>
          </p:cNvPr>
          <p:cNvSpPr/>
          <p:nvPr/>
        </p:nvSpPr>
        <p:spPr>
          <a:xfrm>
            <a:off x="3481432" y="2770747"/>
            <a:ext cx="1090568" cy="60400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/>
              <a:t>CloudKarafka</a:t>
            </a:r>
            <a:r>
              <a:rPr lang="nl-NL" sz="1100" dirty="0"/>
              <a:t> Console</a:t>
            </a:r>
            <a:endParaRPr lang="en-NL" sz="1100" dirty="0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A8413586-1FDE-4E13-9D95-6743464087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7697" y="929785"/>
            <a:ext cx="523934" cy="8569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68ED0673-C1E4-4234-A3E7-8E581E63C1BF}"/>
              </a:ext>
            </a:extLst>
          </p:cNvPr>
          <p:cNvSpPr txBox="1"/>
          <p:nvPr/>
        </p:nvSpPr>
        <p:spPr>
          <a:xfrm>
            <a:off x="719999" y="4716000"/>
            <a:ext cx="14042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Lab Resources: - </a:t>
            </a:r>
          </a:p>
        </p:txBody>
      </p:sp>
      <p:pic>
        <p:nvPicPr>
          <p:cNvPr id="35" name="Snagit_SNG82F">
            <a:extLst>
              <a:ext uri="{FF2B5EF4-FFF2-40B4-BE49-F238E27FC236}">
                <a16:creationId xmlns:a16="http://schemas.microsoft.com/office/drawing/2014/main" id="{C5488C1B-9BD2-4F92-BBFA-DAF9394BF4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03" y="4543972"/>
            <a:ext cx="357038" cy="344055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09689F7-1A01-4103-9A6F-A22DD59E9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5743" y="2183958"/>
            <a:ext cx="3098831" cy="13046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66223A-FEE9-4788-89A8-97D4573DFAFD}"/>
              </a:ext>
            </a:extLst>
          </p:cNvPr>
          <p:cNvSpPr txBox="1"/>
          <p:nvPr/>
        </p:nvSpPr>
        <p:spPr>
          <a:xfrm>
            <a:off x="6455100" y="3484932"/>
            <a:ext cx="252473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www.cloudkarafka.com/plans.html</a:t>
            </a:r>
          </a:p>
        </p:txBody>
      </p:sp>
    </p:spTree>
    <p:extLst>
      <p:ext uri="{BB962C8B-B14F-4D97-AF65-F5344CB8AC3E}">
        <p14:creationId xmlns:p14="http://schemas.microsoft.com/office/powerpoint/2010/main" val="5615337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 -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One (last week – microservices, Node, Dapr.io)</a:t>
            </a:r>
          </a:p>
          <a:p>
            <a:r>
              <a:rPr lang="en-US" dirty="0"/>
              <a:t>Part Two (today)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Introduction of Apache Kafka (“Twitter for systems”)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Asynchronous interactions through Apache Kafka – concepts, terminology 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Apache Kafka and Node</a:t>
            </a:r>
          </a:p>
          <a:p>
            <a:pPr lvl="1"/>
            <a:r>
              <a:rPr lang="en-US" dirty="0"/>
              <a:t>Real world use cases and scenarios with Apache Kafka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9EB38483-4531-4F61-B452-9283A618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59" y="24736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620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Consumer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/>
              <a:t>(</a:t>
            </a:r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topic </a:t>
            </a:r>
            <a:br>
              <a:rPr lang="nl-NL" sz="1400" dirty="0"/>
            </a:br>
            <a:r>
              <a:rPr lang="nl-NL" sz="1400" dirty="0"/>
              <a:t>more </a:t>
            </a:r>
            <a:r>
              <a:rPr lang="nl-NL" sz="1400" dirty="0" err="1"/>
              <a:t>partitions</a:t>
            </a:r>
            <a:r>
              <a:rPr lang="nl-NL" sz="1400" dirty="0"/>
              <a:t> on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Kafka</a:t>
            </a:r>
            <a:r>
              <a:rPr lang="nl-NL" sz="1400" dirty="0"/>
              <a:t> brokers)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node-</a:t>
            </a:r>
            <a:r>
              <a:rPr lang="nl-NL" dirty="0" err="1"/>
              <a:t>rdkafka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</a:t>
            </a:r>
            <a:r>
              <a:rPr lang="nl-NL" dirty="0" err="1"/>
              <a:t>leverages</a:t>
            </a:r>
            <a:r>
              <a:rPr lang="nl-NL" dirty="0"/>
              <a:t> a C/C++ </a:t>
            </a:r>
            <a:r>
              <a:rPr lang="nl-NL" dirty="0" err="1"/>
              <a:t>library</a:t>
            </a:r>
            <a:r>
              <a:rPr lang="nl-NL" dirty="0"/>
              <a:t> for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interactions</a:t>
            </a:r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22DE25-5430-431C-B69D-F22AACBA9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0" y="1825864"/>
            <a:ext cx="4410405" cy="30341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3" name="Picture 15">
            <a:extLst>
              <a:ext uri="{FF2B5EF4-FFF2-40B4-BE49-F238E27FC236}">
                <a16:creationId xmlns:a16="http://schemas.microsoft.com/office/drawing/2014/main" id="{BE2FA6D4-ED4B-430F-BF41-95F14D987C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8" y="4293251"/>
            <a:ext cx="942975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351F569C-4FD1-4729-9BE2-751AB2615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000" y="3711271"/>
            <a:ext cx="517908" cy="269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>
            <a:extLst>
              <a:ext uri="{FF2B5EF4-FFF2-40B4-BE49-F238E27FC236}">
                <a16:creationId xmlns:a16="http://schemas.microsoft.com/office/drawing/2014/main" id="{B1343811-2BAB-45A1-9654-E00861A87B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155" y="4312872"/>
            <a:ext cx="421463" cy="216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0087BD06-DAF6-4213-91C7-EADF315E3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919" y="4467180"/>
            <a:ext cx="703890" cy="196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0C770F95-DF4D-4BC3-B213-BE66F08A5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9399" y="3692063"/>
            <a:ext cx="819150" cy="21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Picture 17">
            <a:extLst>
              <a:ext uri="{FF2B5EF4-FFF2-40B4-BE49-F238E27FC236}">
                <a16:creationId xmlns:a16="http://schemas.microsoft.com/office/drawing/2014/main" id="{BC7139A6-C716-4271-8C30-EDDDB046F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0478" y="4108657"/>
            <a:ext cx="611991" cy="38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622F5BBB-8617-4DAD-8527-1F61223675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3059" y="4003807"/>
            <a:ext cx="391481" cy="20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>
            <a:extLst>
              <a:ext uri="{FF2B5EF4-FFF2-40B4-BE49-F238E27FC236}">
                <a16:creationId xmlns:a16="http://schemas.microsoft.com/office/drawing/2014/main" id="{457C18F5-9401-403C-96D9-289F6BA8D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156" y="4652629"/>
            <a:ext cx="534157" cy="30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>
            <a:extLst>
              <a:ext uri="{FF2B5EF4-FFF2-40B4-BE49-F238E27FC236}">
                <a16:creationId xmlns:a16="http://schemas.microsoft.com/office/drawing/2014/main" id="{D735CAC3-ADE9-4423-A953-C115586144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1487" y="4554896"/>
            <a:ext cx="657225" cy="352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>
            <a:extLst>
              <a:ext uri="{FF2B5EF4-FFF2-40B4-BE49-F238E27FC236}">
                <a16:creationId xmlns:a16="http://schemas.microsoft.com/office/drawing/2014/main" id="{501F01A3-5588-46AF-B3CB-4888D081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7293" y="4350873"/>
            <a:ext cx="800100" cy="26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Image result for logo kafka">
            <a:extLst>
              <a:ext uri="{FF2B5EF4-FFF2-40B4-BE49-F238E27FC236}">
                <a16:creationId xmlns:a16="http://schemas.microsoft.com/office/drawing/2014/main" id="{437A14EB-93D7-4B30-B025-5D465C1F4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474" y="1527052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04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/>
                                        <p:tgtEl>
                                          <p:spTgt spid="20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0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2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0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20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0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20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000"/>
                                        <p:tgtEl>
                                          <p:spTgt spid="20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20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000"/>
                                        <p:tgtEl>
                                          <p:spTgt spid="20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2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2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1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1138"/>
          <a:stretch/>
        </p:blipFill>
        <p:spPr>
          <a:xfrm>
            <a:off x="719999" y="891673"/>
            <a:ext cx="7170948" cy="338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AFC17-29BC-4773-9641-DDAE85819A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1696" y="2401647"/>
            <a:ext cx="3642676" cy="2453853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/>
          <p:nvPr/>
        </p:nvCxnSpPr>
        <p:spPr>
          <a:xfrm>
            <a:off x="3070302" y="1060691"/>
            <a:ext cx="2594518" cy="3273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68818"/>
          <a:stretch/>
        </p:blipFill>
        <p:spPr>
          <a:xfrm>
            <a:off x="719999" y="891673"/>
            <a:ext cx="7170948" cy="1189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419120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64017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5954"/>
          <a:stretch/>
        </p:blipFill>
        <p:spPr>
          <a:xfrm>
            <a:off x="719999" y="891673"/>
            <a:ext cx="7170948" cy="1680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35">
            <a:extLst>
              <a:ext uri="{FF2B5EF4-FFF2-40B4-BE49-F238E27FC236}">
                <a16:creationId xmlns:a16="http://schemas.microsoft.com/office/drawing/2014/main" id="{08A2F65C-5C12-41B8-BD25-E045C78613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880"/>
          <a:stretch/>
        </p:blipFill>
        <p:spPr>
          <a:xfrm>
            <a:off x="719999" y="4091152"/>
            <a:ext cx="7170948" cy="61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42089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9999" y="891673"/>
            <a:ext cx="7170948" cy="3814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580117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9" name="Snagit_SNG835">
            <a:extLst>
              <a:ext uri="{FF2B5EF4-FFF2-40B4-BE49-F238E27FC236}">
                <a16:creationId xmlns:a16="http://schemas.microsoft.com/office/drawing/2014/main" id="{96FB3CE5-E396-4974-8751-B160001759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619" y="1810277"/>
            <a:ext cx="4956901" cy="26366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192B78-0DA7-461C-BDF7-D1FB1F039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777" y="2881517"/>
            <a:ext cx="8844142" cy="768200"/>
          </a:xfrm>
          <a:prstGeom prst="rect">
            <a:avLst/>
          </a:prstGeom>
          <a:ln w="12700">
            <a:solidFill>
              <a:schemeClr val="accent5">
                <a:lumMod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129EF35-4098-48FD-B96A-BD5999ECB73A}"/>
              </a:ext>
            </a:extLst>
          </p:cNvPr>
          <p:cNvSpPr/>
          <p:nvPr/>
        </p:nvSpPr>
        <p:spPr>
          <a:xfrm>
            <a:off x="4952224" y="106720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62012BF-8303-4499-8958-209A32207B9F}"/>
              </a:ext>
            </a:extLst>
          </p:cNvPr>
          <p:cNvSpPr/>
          <p:nvPr/>
        </p:nvSpPr>
        <p:spPr>
          <a:xfrm>
            <a:off x="6321290" y="106720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6D0002E-3CA8-48F2-A183-961B2B55FAFA}"/>
              </a:ext>
            </a:extLst>
          </p:cNvPr>
          <p:cNvSpPr/>
          <p:nvPr/>
        </p:nvSpPr>
        <p:spPr>
          <a:xfrm>
            <a:off x="7690356" y="106720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8E433388-9FA7-45CD-8D0A-41237F777D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948" y="1096924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6BFAAA73-2430-4B8B-8235-0EF69EF25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27" y="109021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Image result for logo kafka">
            <a:extLst>
              <a:ext uri="{FF2B5EF4-FFF2-40B4-BE49-F238E27FC236}">
                <a16:creationId xmlns:a16="http://schemas.microsoft.com/office/drawing/2014/main" id="{53160D01-9FF6-4800-9E3E-8B199BD30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705" y="10835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ACC75D3-C34F-4804-8986-2D995018CE2D}"/>
              </a:ext>
            </a:extLst>
          </p:cNvPr>
          <p:cNvSpPr/>
          <p:nvPr/>
        </p:nvSpPr>
        <p:spPr>
          <a:xfrm>
            <a:off x="5584054" y="220309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7FD82F4-276B-4F82-9338-5EB52DA677DA}"/>
              </a:ext>
            </a:extLst>
          </p:cNvPr>
          <p:cNvSpPr/>
          <p:nvPr/>
        </p:nvSpPr>
        <p:spPr>
          <a:xfrm>
            <a:off x="4797846" y="958709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3901E46-3633-4AAA-8B84-6DCAE1712275}"/>
              </a:ext>
            </a:extLst>
          </p:cNvPr>
          <p:cNvSpPr/>
          <p:nvPr/>
        </p:nvSpPr>
        <p:spPr>
          <a:xfrm>
            <a:off x="8205230" y="1528861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9094</a:t>
            </a:r>
            <a:endParaRPr lang="en-NL" sz="9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B0D3A6D-ED21-4D62-BE98-2A6F7AE7DFFF}"/>
              </a:ext>
            </a:extLst>
          </p:cNvPr>
          <p:cNvSpPr/>
          <p:nvPr/>
        </p:nvSpPr>
        <p:spPr>
          <a:xfrm>
            <a:off x="6863162" y="154475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9093</a:t>
            </a:r>
            <a:endParaRPr lang="en-NL" sz="900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7B67975-373F-4F59-B9AE-11A7BD67620D}"/>
              </a:ext>
            </a:extLst>
          </p:cNvPr>
          <p:cNvSpPr/>
          <p:nvPr/>
        </p:nvSpPr>
        <p:spPr>
          <a:xfrm>
            <a:off x="5521093" y="156064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9092</a:t>
            </a:r>
            <a:endParaRPr lang="en-NL" sz="900" dirty="0"/>
          </a:p>
        </p:txBody>
      </p: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3147230D-35B2-405D-9E38-AD81371216D9}"/>
              </a:ext>
            </a:extLst>
          </p:cNvPr>
          <p:cNvCxnSpPr>
            <a:cxnSpLocks/>
            <a:stCxn id="18" idx="0"/>
          </p:cNvCxnSpPr>
          <p:nvPr/>
        </p:nvCxnSpPr>
        <p:spPr>
          <a:xfrm rot="5400000" flipH="1" flipV="1">
            <a:off x="6894521" y="1706751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D6A21FA-2B03-429B-AD98-82499C2D5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999" y="222480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ylinder 34">
            <a:extLst>
              <a:ext uri="{FF2B5EF4-FFF2-40B4-BE49-F238E27FC236}">
                <a16:creationId xmlns:a16="http://schemas.microsoft.com/office/drawing/2014/main" id="{1D4CC290-7961-4194-9AB9-E7CA12321005}"/>
              </a:ext>
            </a:extLst>
          </p:cNvPr>
          <p:cNvSpPr/>
          <p:nvPr/>
        </p:nvSpPr>
        <p:spPr>
          <a:xfrm>
            <a:off x="6048797" y="1083512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AD6F4FC-BD5A-4E89-801B-2ADE66D8267A}"/>
              </a:ext>
            </a:extLst>
          </p:cNvPr>
          <p:cNvCxnSpPr>
            <a:cxnSpLocks/>
          </p:cNvCxnSpPr>
          <p:nvPr/>
        </p:nvCxnSpPr>
        <p:spPr>
          <a:xfrm flipV="1">
            <a:off x="6321290" y="1455175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Oval 39">
            <a:extLst>
              <a:ext uri="{FF2B5EF4-FFF2-40B4-BE49-F238E27FC236}">
                <a16:creationId xmlns:a16="http://schemas.microsoft.com/office/drawing/2014/main" id="{3DCB586C-8E15-4EE8-B8C3-1AB9A4561F59}"/>
              </a:ext>
            </a:extLst>
          </p:cNvPr>
          <p:cNvSpPr/>
          <p:nvPr/>
        </p:nvSpPr>
        <p:spPr>
          <a:xfrm>
            <a:off x="7183979" y="18866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04121C1-19BB-4C20-92A2-49FA28DB793D}"/>
              </a:ext>
            </a:extLst>
          </p:cNvPr>
          <p:cNvSpPr/>
          <p:nvPr/>
        </p:nvSpPr>
        <p:spPr>
          <a:xfrm>
            <a:off x="6280048" y="18866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5235782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3E8367A-6EDC-4F0E-82DC-CC8F268FE1C8}"/>
              </a:ext>
            </a:extLst>
          </p:cNvPr>
          <p:cNvSpPr/>
          <p:nvPr/>
        </p:nvSpPr>
        <p:spPr>
          <a:xfrm>
            <a:off x="5179315" y="17081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3454B7C-2BA8-48F5-B365-18C545FA6C35}"/>
              </a:ext>
            </a:extLst>
          </p:cNvPr>
          <p:cNvSpPr/>
          <p:nvPr/>
        </p:nvSpPr>
        <p:spPr>
          <a:xfrm>
            <a:off x="6548381" y="17081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021A907-5DA2-4973-9FA8-34C2D237F166}"/>
              </a:ext>
            </a:extLst>
          </p:cNvPr>
          <p:cNvSpPr/>
          <p:nvPr/>
        </p:nvSpPr>
        <p:spPr>
          <a:xfrm>
            <a:off x="7917447" y="17081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61E9AFDF-A6BE-49CE-9468-E336DCAAA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5039" y="20053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9D679ED9-A507-4EC8-AAB8-7888EFA5D5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0918" y="19383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51C62A0-6C91-4D7A-A142-519E87B39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6796" y="187127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7088954D-8ADF-4AF0-8FCB-36F2F0EB23A4}"/>
              </a:ext>
            </a:extLst>
          </p:cNvPr>
          <p:cNvSpPr/>
          <p:nvPr/>
        </p:nvSpPr>
        <p:spPr>
          <a:xfrm>
            <a:off x="5024937" y="62324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0F739E6-4D32-4ED3-9A42-D370961DA830}"/>
              </a:ext>
            </a:extLst>
          </p:cNvPr>
          <p:cNvSpPr/>
          <p:nvPr/>
        </p:nvSpPr>
        <p:spPr>
          <a:xfrm>
            <a:off x="8432321" y="63247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01A1314-2475-4BC7-9EF7-2D50766C60BE}"/>
              </a:ext>
            </a:extLst>
          </p:cNvPr>
          <p:cNvSpPr/>
          <p:nvPr/>
        </p:nvSpPr>
        <p:spPr>
          <a:xfrm>
            <a:off x="7090253" y="64836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12DB67-FD69-4410-8414-73BB062C0AAA}"/>
              </a:ext>
            </a:extLst>
          </p:cNvPr>
          <p:cNvSpPr/>
          <p:nvPr/>
        </p:nvSpPr>
        <p:spPr>
          <a:xfrm>
            <a:off x="5748184" y="66425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9092</a:t>
            </a:r>
            <a:endParaRPr lang="en-NL" sz="900" dirty="0"/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A38B6DCA-8400-4E2C-B6FC-3408CBADDD16}"/>
              </a:ext>
            </a:extLst>
          </p:cNvPr>
          <p:cNvSpPr/>
          <p:nvPr/>
        </p:nvSpPr>
        <p:spPr>
          <a:xfrm>
            <a:off x="6275888" y="187127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830485"/>
            <a:ext cx="5982218" cy="40770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A9C44174-7493-4C2B-BA4E-8ED17AFC024C}"/>
              </a:ext>
            </a:extLst>
          </p:cNvPr>
          <p:cNvSpPr/>
          <p:nvPr/>
        </p:nvSpPr>
        <p:spPr>
          <a:xfrm>
            <a:off x="5865541" y="624468"/>
            <a:ext cx="1161142" cy="1665249"/>
          </a:xfrm>
          <a:custGeom>
            <a:avLst/>
            <a:gdLst>
              <a:gd name="connsiteX0" fmla="*/ 0 w 1161142"/>
              <a:gd name="connsiteY0" fmla="*/ 1665249 h 1665249"/>
              <a:gd name="connsiteX1" fmla="*/ 1100254 w 1161142"/>
              <a:gd name="connsiteY1" fmla="*/ 1048215 h 1665249"/>
              <a:gd name="connsiteX2" fmla="*/ 921835 w 1161142"/>
              <a:gd name="connsiteY2" fmla="*/ 0 h 1665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61142" h="1665249">
                <a:moveTo>
                  <a:pt x="0" y="1665249"/>
                </a:moveTo>
                <a:cubicBezTo>
                  <a:pt x="473307" y="1495502"/>
                  <a:pt x="946615" y="1325756"/>
                  <a:pt x="1100254" y="1048215"/>
                </a:cubicBezTo>
                <a:cubicBezTo>
                  <a:pt x="1253893" y="770674"/>
                  <a:pt x="1087864" y="385337"/>
                  <a:pt x="92183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F36C1A-5037-4B89-9569-18FA293934C0}"/>
              </a:ext>
            </a:extLst>
          </p:cNvPr>
          <p:cNvSpPr/>
          <p:nvPr/>
        </p:nvSpPr>
        <p:spPr>
          <a:xfrm>
            <a:off x="1598341" y="604106"/>
            <a:ext cx="3427142" cy="1678177"/>
          </a:xfrm>
          <a:custGeom>
            <a:avLst/>
            <a:gdLst>
              <a:gd name="connsiteX0" fmla="*/ 0 w 3427142"/>
              <a:gd name="connsiteY0" fmla="*/ 1678177 h 1678177"/>
              <a:gd name="connsiteX1" fmla="*/ 2549913 w 3427142"/>
              <a:gd name="connsiteY1" fmla="*/ 258255 h 1678177"/>
              <a:gd name="connsiteX2" fmla="*/ 3427142 w 3427142"/>
              <a:gd name="connsiteY2" fmla="*/ 5494 h 167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7142" h="1678177">
                <a:moveTo>
                  <a:pt x="0" y="1678177"/>
                </a:moveTo>
                <a:cubicBezTo>
                  <a:pt x="989361" y="1107606"/>
                  <a:pt x="1978723" y="537036"/>
                  <a:pt x="2549913" y="258255"/>
                </a:cubicBezTo>
                <a:cubicBezTo>
                  <a:pt x="3121103" y="-20526"/>
                  <a:pt x="3274122" y="-7516"/>
                  <a:pt x="3427142" y="5494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65309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</a:t>
            </a:r>
            <a:r>
              <a:rPr lang="nl-NL" dirty="0" err="1"/>
              <a:t>consumer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6E791D7-D883-4BB0-9292-8A2E7B824F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4CF6F2-E52C-445F-8382-5DFA9A22B6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9" y="1761180"/>
            <a:ext cx="3647213" cy="24856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21D116-A858-42F9-B640-46B55E8924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266" y="2506364"/>
            <a:ext cx="7736734" cy="906484"/>
          </a:xfrm>
          <a:prstGeom prst="rect">
            <a:avLst/>
          </a:prstGeom>
          <a:ln w="19050">
            <a:solidFill>
              <a:srgbClr val="C00000"/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0899CB4-48B0-4211-9F82-27A84F8C9DC2}"/>
              </a:ext>
            </a:extLst>
          </p:cNvPr>
          <p:cNvSpPr/>
          <p:nvPr/>
        </p:nvSpPr>
        <p:spPr>
          <a:xfrm>
            <a:off x="5066140" y="73984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5E4D9F8-4AEA-43A7-B787-3FC3E19976E2}"/>
              </a:ext>
            </a:extLst>
          </p:cNvPr>
          <p:cNvSpPr/>
          <p:nvPr/>
        </p:nvSpPr>
        <p:spPr>
          <a:xfrm>
            <a:off x="6435206" y="73984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9D1FF86D-A53A-47CA-B766-362FB153C2FC}"/>
              </a:ext>
            </a:extLst>
          </p:cNvPr>
          <p:cNvSpPr/>
          <p:nvPr/>
        </p:nvSpPr>
        <p:spPr>
          <a:xfrm>
            <a:off x="7804272" y="739840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A5D2C745-AB92-43A7-A894-4E9B58A3C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1864" y="769564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717533A3-A2A7-48A4-9E6C-64E681C72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743" y="76285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4EABFD80-51AC-4B14-B6AF-E38AE389F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621" y="75615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3D98551F-D54E-4A89-9E80-3BF05E76B963}"/>
              </a:ext>
            </a:extLst>
          </p:cNvPr>
          <p:cNvSpPr/>
          <p:nvPr/>
        </p:nvSpPr>
        <p:spPr>
          <a:xfrm>
            <a:off x="5697970" y="187573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9332C65A-C4C8-4486-854C-F950D48283A1}"/>
              </a:ext>
            </a:extLst>
          </p:cNvPr>
          <p:cNvSpPr/>
          <p:nvPr/>
        </p:nvSpPr>
        <p:spPr>
          <a:xfrm>
            <a:off x="4911762" y="631349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BAB7BB-D90A-4AE0-BA02-973ACA752BE7}"/>
              </a:ext>
            </a:extLst>
          </p:cNvPr>
          <p:cNvSpPr/>
          <p:nvPr/>
        </p:nvSpPr>
        <p:spPr>
          <a:xfrm>
            <a:off x="8319146" y="1201501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9094</a:t>
            </a:r>
            <a:endParaRPr lang="en-NL" sz="9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AB25B3-EB5E-43B5-9285-71EF946AE5F4}"/>
              </a:ext>
            </a:extLst>
          </p:cNvPr>
          <p:cNvSpPr/>
          <p:nvPr/>
        </p:nvSpPr>
        <p:spPr>
          <a:xfrm>
            <a:off x="6977078" y="121739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9093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14A05FB-A7C9-4AFA-8614-14F57F54427B}"/>
              </a:ext>
            </a:extLst>
          </p:cNvPr>
          <p:cNvSpPr/>
          <p:nvPr/>
        </p:nvSpPr>
        <p:spPr>
          <a:xfrm>
            <a:off x="5635009" y="123328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9092</a:t>
            </a:r>
            <a:endParaRPr lang="en-NL" sz="900" dirty="0"/>
          </a:p>
        </p:txBody>
      </p:sp>
      <p:pic>
        <p:nvPicPr>
          <p:cNvPr id="2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A35AA350-EB31-4C99-A5D0-008B0AFCDA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7915" y="189744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ylinder 21">
            <a:extLst>
              <a:ext uri="{FF2B5EF4-FFF2-40B4-BE49-F238E27FC236}">
                <a16:creationId xmlns:a16="http://schemas.microsoft.com/office/drawing/2014/main" id="{34986D2D-F905-4C9D-81F6-0B6F40F4D695}"/>
              </a:ext>
            </a:extLst>
          </p:cNvPr>
          <p:cNvSpPr/>
          <p:nvPr/>
        </p:nvSpPr>
        <p:spPr>
          <a:xfrm>
            <a:off x="6162713" y="756152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F663C13-A3C2-4D1A-BB36-29B91E90B6AE}"/>
              </a:ext>
            </a:extLst>
          </p:cNvPr>
          <p:cNvCxnSpPr>
            <a:cxnSpLocks/>
          </p:cNvCxnSpPr>
          <p:nvPr/>
        </p:nvCxnSpPr>
        <p:spPr>
          <a:xfrm flipV="1">
            <a:off x="6027281" y="1135349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53EBB174-3952-4327-814B-98274BED5077}"/>
              </a:ext>
            </a:extLst>
          </p:cNvPr>
          <p:cNvSpPr/>
          <p:nvPr/>
        </p:nvSpPr>
        <p:spPr>
          <a:xfrm>
            <a:off x="6083635" y="160409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3B4724FB-DF9F-4DAD-B87B-A32FB8BCC7F2}"/>
              </a:ext>
            </a:extLst>
          </p:cNvPr>
          <p:cNvSpPr/>
          <p:nvPr/>
        </p:nvSpPr>
        <p:spPr>
          <a:xfrm>
            <a:off x="6423660" y="1219085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685DBBC-9B11-49F6-ACF6-79BC5A829BE5}"/>
              </a:ext>
            </a:extLst>
          </p:cNvPr>
          <p:cNvSpPr/>
          <p:nvPr/>
        </p:nvSpPr>
        <p:spPr>
          <a:xfrm>
            <a:off x="6306911" y="1973729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8B845A-2D1F-44E8-97F2-529594F32E54}"/>
              </a:ext>
            </a:extLst>
          </p:cNvPr>
          <p:cNvSpPr/>
          <p:nvPr/>
        </p:nvSpPr>
        <p:spPr>
          <a:xfrm>
            <a:off x="2184491" y="2473155"/>
            <a:ext cx="284389" cy="14261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78260C7-B11E-48A4-B178-7BB956CA5D5B}"/>
              </a:ext>
            </a:extLst>
          </p:cNvPr>
          <p:cNvSpPr/>
          <p:nvPr/>
        </p:nvSpPr>
        <p:spPr>
          <a:xfrm>
            <a:off x="6480757" y="152257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0700459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6FA6F-9645-4BC3-8C7E-DCA178C9E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– </a:t>
            </a:r>
            <a:r>
              <a:rPr lang="nl-NL" dirty="0" err="1"/>
              <a:t>Programmatic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5C5733-1177-427D-9E3F-68753512F1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Prequisite</a:t>
            </a:r>
            <a:r>
              <a:rPr lang="nl-NL" dirty="0"/>
              <a:t>: </a:t>
            </a:r>
            <a:r>
              <a:rPr lang="nl-NL" dirty="0" err="1"/>
              <a:t>local</a:t>
            </a:r>
            <a:r>
              <a:rPr lang="nl-NL" dirty="0"/>
              <a:t> Node </a:t>
            </a:r>
            <a:r>
              <a:rPr lang="nl-NL" dirty="0" err="1"/>
              <a:t>runtime</a:t>
            </a:r>
            <a:endParaRPr lang="nl-NL" dirty="0"/>
          </a:p>
          <a:p>
            <a:r>
              <a:rPr lang="nl-NL" dirty="0"/>
              <a:t>Step </a:t>
            </a:r>
            <a:r>
              <a:rPr lang="nl-NL" dirty="0" err="1"/>
              <a:t>Two</a:t>
            </a:r>
            <a:r>
              <a:rPr lang="nl-NL" dirty="0"/>
              <a:t>: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pPr lvl="1"/>
            <a:r>
              <a:rPr lang="nl-NL" dirty="0"/>
              <a:t>Node </a:t>
            </a:r>
            <a:r>
              <a:rPr lang="nl-NL" dirty="0" err="1"/>
              <a:t>application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Topic</a:t>
            </a:r>
          </a:p>
          <a:p>
            <a:r>
              <a:rPr lang="nl-NL" dirty="0"/>
              <a:t>Bonus Step Three: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Produce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HTTP Request</a:t>
            </a:r>
          </a:p>
          <a:p>
            <a:pPr lvl="1"/>
            <a:r>
              <a:rPr lang="nl-NL" dirty="0"/>
              <a:t>Node Web Application </a:t>
            </a:r>
            <a:r>
              <a:rPr lang="nl-NL" dirty="0" err="1"/>
              <a:t>to</a:t>
            </a:r>
            <a:r>
              <a:rPr lang="nl-NL" dirty="0"/>
              <a:t> return </a:t>
            </a:r>
            <a:r>
              <a:rPr lang="nl-NL" dirty="0" err="1"/>
              <a:t>Messages</a:t>
            </a:r>
            <a:r>
              <a:rPr lang="nl-NL" dirty="0"/>
              <a:t> on Topic in HTTP Response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94E33D-C159-4F02-97A7-FFDBA5915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E8F0B03-A517-4B3C-B11D-33F3F000F1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314" y="867103"/>
            <a:ext cx="1019534" cy="624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1932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8"/>
            <a:ext cx="2710190" cy="220515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47728" y="2955698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1583127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11" y="3139610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5065000" y="3382418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46005" y="3070778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681" y="343279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877127" y="2936395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kjynvuby</a:t>
            </a:r>
            <a:r>
              <a:rPr lang="nl-NL" sz="1050" dirty="0"/>
              <a:t>-default</a:t>
            </a:r>
            <a:endParaRPr lang="en-NL" sz="1050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96">
            <a:off x="3735424" y="2138825"/>
            <a:ext cx="1184134" cy="274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F846155-03EC-423E-B230-4173E717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93" y="95796"/>
            <a:ext cx="3627358" cy="21803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3" name="Arrow: Left 62">
            <a:extLst>
              <a:ext uri="{FF2B5EF4-FFF2-40B4-BE49-F238E27FC236}">
                <a16:creationId xmlns:a16="http://schemas.microsoft.com/office/drawing/2014/main" id="{958C5CD7-623F-49CB-937E-A1480E99096B}"/>
              </a:ext>
            </a:extLst>
          </p:cNvPr>
          <p:cNvSpPr/>
          <p:nvPr/>
        </p:nvSpPr>
        <p:spPr>
          <a:xfrm rot="2271886">
            <a:off x="3040885" y="2383206"/>
            <a:ext cx="994291" cy="282889"/>
          </a:xfrm>
          <a:prstGeom prst="lef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A506F9-93E0-4110-BEEC-3AE03361B312}"/>
              </a:ext>
            </a:extLst>
          </p:cNvPr>
          <p:cNvCxnSpPr>
            <a:cxnSpLocks/>
            <a:endCxn id="26" idx="1"/>
          </p:cNvCxnSpPr>
          <p:nvPr/>
        </p:nvCxnSpPr>
        <p:spPr>
          <a:xfrm flipV="1">
            <a:off x="2891694" y="3015698"/>
            <a:ext cx="985433" cy="644842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EE7EA2A6-B4DC-4B13-A5B0-774F54B5DDAC}"/>
              </a:ext>
            </a:extLst>
          </p:cNvPr>
          <p:cNvSpPr/>
          <p:nvPr/>
        </p:nvSpPr>
        <p:spPr>
          <a:xfrm>
            <a:off x="3037751" y="3330008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98196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5" grpId="0" animBg="1"/>
      <p:bldP spid="6" grpId="0" animBg="1"/>
      <p:bldP spid="14" grpId="0" animBg="1"/>
      <p:bldP spid="26" grpId="0" animBg="1"/>
      <p:bldP spid="63" grpId="0" animBg="1"/>
      <p:bldP spid="6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One (last week)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Microservices recap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Dapr.io – personal assistant for applications &amp; distributed application runtime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Dapr.io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Quick Intro to programming in Node[.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js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Microservice implementation with Node and Dapr.io</a:t>
            </a:r>
          </a:p>
          <a:p>
            <a:r>
              <a:rPr lang="en-US" dirty="0"/>
              <a:t>Part Two (today)</a:t>
            </a:r>
          </a:p>
          <a:p>
            <a:pPr lvl="1"/>
            <a:r>
              <a:rPr lang="en-US" dirty="0"/>
              <a:t>Introduction of Apache Kafka (“Twitter for systems”)</a:t>
            </a:r>
          </a:p>
          <a:p>
            <a:pPr lvl="1"/>
            <a:r>
              <a:rPr lang="en-US" dirty="0"/>
              <a:t>Asynchronous interactions through Apache Kafka – concepts, terminology 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Apache Kafka and Node</a:t>
            </a:r>
          </a:p>
          <a:p>
            <a:pPr lvl="1"/>
            <a:r>
              <a:rPr lang="en-US" dirty="0"/>
              <a:t>Real world use cases and scenarios with Apache Kafka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9EB38483-4531-4F61-B452-9283A61880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259" y="24736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7598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8862064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endParaRPr lang="nl-NL" dirty="0"/>
          </a:p>
          <a:p>
            <a:pPr lvl="1"/>
            <a:r>
              <a:rPr lang="nl-NL" i="1" dirty="0"/>
              <a:t>It is </a:t>
            </a:r>
            <a:r>
              <a:rPr lang="nl-NL" i="1" dirty="0" err="1"/>
              <a:t>the</a:t>
            </a:r>
            <a:r>
              <a:rPr lang="nl-NL" i="1" dirty="0"/>
              <a:t> </a:t>
            </a:r>
            <a:r>
              <a:rPr lang="nl-NL" i="1" dirty="0" err="1"/>
              <a:t>truth</a:t>
            </a:r>
            <a:r>
              <a:rPr lang="nl-NL" i="1" dirty="0"/>
              <a:t> </a:t>
            </a:r>
            <a:r>
              <a:rPr lang="nl-NL" i="1" dirty="0" err="1"/>
              <a:t>about</a:t>
            </a:r>
            <a:r>
              <a:rPr lang="nl-NL" i="1" dirty="0"/>
              <a:t> data – </a:t>
            </a:r>
            <a:r>
              <a:rPr lang="nl-NL" i="1" dirty="0" err="1"/>
              <a:t>everything</a:t>
            </a:r>
            <a:r>
              <a:rPr lang="nl-NL" i="1" dirty="0"/>
              <a:t> </a:t>
            </a:r>
            <a:r>
              <a:rPr lang="nl-NL" i="1" dirty="0" err="1"/>
              <a:t>else</a:t>
            </a:r>
            <a:r>
              <a:rPr lang="nl-NL" i="1" dirty="0"/>
              <a:t> is </a:t>
            </a:r>
            <a:r>
              <a:rPr lang="nl-NL" i="1" dirty="0" err="1"/>
              <a:t>derived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chain – 1200 stores and one central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Environment</a:t>
            </a:r>
          </a:p>
          <a:p>
            <a:pPr algn="ctr"/>
            <a:r>
              <a:rPr lang="en-US" dirty="0"/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229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development environment with VS Code, Docker and Docker Composer, the ability (permissions) to install software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Containers, Docker (and Kubernetes)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perhaps Message Broker/Event Queue (RabbitMQ?), Cache (Redis?)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chain – 1200 stores and one central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Central Environment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31E131F-F394-489B-8405-73ACB7F80F0D}"/>
              </a:ext>
            </a:extLst>
          </p:cNvPr>
          <p:cNvSpPr/>
          <p:nvPr/>
        </p:nvSpPr>
        <p:spPr>
          <a:xfrm>
            <a:off x="1025913" y="792056"/>
            <a:ext cx="2609352" cy="1534832"/>
          </a:xfrm>
          <a:prstGeom prst="wedgeRectCallout">
            <a:avLst>
              <a:gd name="adj1" fmla="val 122438"/>
              <a:gd name="adj2" fmla="val 7034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capable of high volume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reliable / transactional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cross technology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not invasive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future proof (and proven)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bi-directional</a:t>
            </a:r>
          </a:p>
        </p:txBody>
      </p:sp>
    </p:spTree>
    <p:extLst>
      <p:ext uri="{BB962C8B-B14F-4D97-AF65-F5344CB8AC3E}">
        <p14:creationId xmlns:p14="http://schemas.microsoft.com/office/powerpoint/2010/main" val="23652461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– from central to 1200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Central Environment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247FACD-A2AA-4399-810E-77EA5A7F76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l="18272" r="40997" b="66421"/>
          <a:stretch/>
        </p:blipFill>
        <p:spPr>
          <a:xfrm>
            <a:off x="404225" y="882416"/>
            <a:ext cx="4518303" cy="1861026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4FA37F-4965-4C33-94A1-4AFCD9746309}"/>
              </a:ext>
            </a:extLst>
          </p:cNvPr>
          <p:cNvSpPr/>
          <p:nvPr/>
        </p:nvSpPr>
        <p:spPr>
          <a:xfrm>
            <a:off x="4391591" y="2207511"/>
            <a:ext cx="492645" cy="1139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4752104B-BA01-46EE-8371-07D50DDC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489" y="2003273"/>
            <a:ext cx="1092819" cy="574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601517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Outbound – from central to 1200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Central Environment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7247FACD-A2AA-4399-810E-77EA5A7F761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861580" y="1339433"/>
            <a:ext cx="6758419" cy="3376567"/>
          </a:xfrm>
          <a:prstGeom prst="rect">
            <a:avLst/>
          </a:prstGeom>
        </p:spPr>
      </p:pic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4752104B-BA01-46EE-8371-07D50DDC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689" y="2003274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CFF7197-E471-4278-B2D0-60D3C09B8C51}"/>
              </a:ext>
            </a:extLst>
          </p:cNvPr>
          <p:cNvSpPr/>
          <p:nvPr/>
        </p:nvSpPr>
        <p:spPr>
          <a:xfrm>
            <a:off x="861579" y="2473263"/>
            <a:ext cx="3921357" cy="1607253"/>
          </a:xfrm>
          <a:prstGeom prst="rect">
            <a:avLst/>
          </a:prstGeom>
          <a:solidFill>
            <a:srgbClr val="BDE3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4FA37F-4965-4C33-94A1-4AFCD9746309}"/>
              </a:ext>
            </a:extLst>
          </p:cNvPr>
          <p:cNvSpPr/>
          <p:nvPr/>
        </p:nvSpPr>
        <p:spPr>
          <a:xfrm>
            <a:off x="4391591" y="2207511"/>
            <a:ext cx="492645" cy="1139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0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Retail chain – 1200 stores and one central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Central Environment</a:t>
            </a:r>
          </a:p>
          <a:p>
            <a:pPr algn="ctr"/>
            <a:r>
              <a:rPr lang="en-US" dirty="0"/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3966DED-B88F-475E-B6AE-7122EF9CEB3B}"/>
              </a:ext>
            </a:extLst>
          </p:cNvPr>
          <p:cNvSpPr/>
          <p:nvPr/>
        </p:nvSpPr>
        <p:spPr>
          <a:xfrm flipH="1">
            <a:off x="4031999" y="1977647"/>
            <a:ext cx="1337414" cy="18871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32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– from 1200 stores to Central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Central Environment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2CDD17-0426-440E-8976-BEC3E006F9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</a:blip>
          <a:srcRect r="37353" b="61109"/>
          <a:stretch/>
        </p:blipFill>
        <p:spPr>
          <a:xfrm>
            <a:off x="-1324154" y="427500"/>
            <a:ext cx="6137686" cy="2045763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4FA37F-4965-4C33-94A1-4AFCD9746309}"/>
              </a:ext>
            </a:extLst>
          </p:cNvPr>
          <p:cNvSpPr/>
          <p:nvPr/>
        </p:nvSpPr>
        <p:spPr>
          <a:xfrm flipH="1">
            <a:off x="4391591" y="2207511"/>
            <a:ext cx="492645" cy="1139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A1E8F5AE-F98D-4167-B9FC-D37CA72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7843" y="624452"/>
            <a:ext cx="1234396" cy="64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078118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CD3249-D1CF-494C-8272-C755203FBA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– from 1200 stores to Central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583DA-B91A-4090-91E0-0BB3DFE4C6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2EFF7D-312A-4523-99E1-67007D225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07D2D20-A1BF-45F9-87EC-D0764F54DE2C}"/>
              </a:ext>
            </a:extLst>
          </p:cNvPr>
          <p:cNvSpPr/>
          <p:nvPr/>
        </p:nvSpPr>
        <p:spPr>
          <a:xfrm>
            <a:off x="237893" y="1876269"/>
            <a:ext cx="4527395" cy="265499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Central Environment</a:t>
            </a:r>
          </a:p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(on Azure)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FF9D76D2-F685-4A26-9C4C-4A03BE2C6CAC}"/>
              </a:ext>
            </a:extLst>
          </p:cNvPr>
          <p:cNvSpPr/>
          <p:nvPr/>
        </p:nvSpPr>
        <p:spPr>
          <a:xfrm>
            <a:off x="5813502" y="3798849"/>
            <a:ext cx="1635513" cy="105665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A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D578D06B-9FC1-4B50-9DFA-0E2FF4863D58}"/>
              </a:ext>
            </a:extLst>
          </p:cNvPr>
          <p:cNvSpPr/>
          <p:nvPr/>
        </p:nvSpPr>
        <p:spPr>
          <a:xfrm>
            <a:off x="6526246" y="3078124"/>
            <a:ext cx="922770" cy="616603"/>
          </a:xfrm>
          <a:prstGeom prst="cube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B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8F965A6-76B7-45F0-829F-20696BF3FFE6}"/>
              </a:ext>
            </a:extLst>
          </p:cNvPr>
          <p:cNvSpPr/>
          <p:nvPr/>
        </p:nvSpPr>
        <p:spPr>
          <a:xfrm>
            <a:off x="6631258" y="1559422"/>
            <a:ext cx="2108517" cy="1370202"/>
          </a:xfrm>
          <a:prstGeom prst="cub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C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71D2ABAC-C2C0-4B6B-BCC3-13B2A9C7D787}"/>
              </a:ext>
            </a:extLst>
          </p:cNvPr>
          <p:cNvSpPr/>
          <p:nvPr/>
        </p:nvSpPr>
        <p:spPr>
          <a:xfrm>
            <a:off x="5603476" y="1233238"/>
            <a:ext cx="922770" cy="616603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Store D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0CFB248-C1C6-4BC3-80C1-C78F6FB4A48B}"/>
              </a:ext>
            </a:extLst>
          </p:cNvPr>
          <p:cNvCxnSpPr/>
          <p:nvPr/>
        </p:nvCxnSpPr>
        <p:spPr>
          <a:xfrm flipH="1">
            <a:off x="4311805" y="1559422"/>
            <a:ext cx="1152293" cy="46086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2FE3AE7-7C81-4ECA-80E3-DD1B984FD48D}"/>
              </a:ext>
            </a:extLst>
          </p:cNvPr>
          <p:cNvCxnSpPr>
            <a:cxnSpLocks/>
          </p:cNvCxnSpPr>
          <p:nvPr/>
        </p:nvCxnSpPr>
        <p:spPr>
          <a:xfrm flipH="1">
            <a:off x="4849205" y="2473263"/>
            <a:ext cx="1677039" cy="270609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6D05FA89-E174-4E20-902C-9E52686163C2}"/>
              </a:ext>
            </a:extLst>
          </p:cNvPr>
          <p:cNvCxnSpPr>
            <a:cxnSpLocks/>
          </p:cNvCxnSpPr>
          <p:nvPr/>
        </p:nvCxnSpPr>
        <p:spPr>
          <a:xfrm flipH="1" flipV="1">
            <a:off x="4887951" y="3367294"/>
            <a:ext cx="1553798" cy="7991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DA81EC6-F614-435E-833F-148A55F63081}"/>
              </a:ext>
            </a:extLst>
          </p:cNvPr>
          <p:cNvCxnSpPr>
            <a:cxnSpLocks/>
          </p:cNvCxnSpPr>
          <p:nvPr/>
        </p:nvCxnSpPr>
        <p:spPr>
          <a:xfrm flipH="1" flipV="1">
            <a:off x="4081278" y="4180480"/>
            <a:ext cx="1627210" cy="35078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852CDD17-0426-440E-8976-BEC3E006F99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720000" y="1108841"/>
            <a:ext cx="6534264" cy="3508330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004FA37F-4965-4C33-94A1-4AFCD9746309}"/>
              </a:ext>
            </a:extLst>
          </p:cNvPr>
          <p:cNvSpPr/>
          <p:nvPr/>
        </p:nvSpPr>
        <p:spPr>
          <a:xfrm flipH="1">
            <a:off x="4391591" y="2207511"/>
            <a:ext cx="492645" cy="11397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A1E8F5AE-F98D-4167-B9FC-D37CA720A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943" y="1321242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3432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7B99-C312-4438-BEC3-DECDA86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Portal – Faster, Simpler and more Available</a:t>
            </a:r>
          </a:p>
        </p:txBody>
      </p:sp>
      <p:pic>
        <p:nvPicPr>
          <p:cNvPr id="19" name="Content Placeholder 18" descr="Group with solid fill">
            <a:extLst>
              <a:ext uri="{FF2B5EF4-FFF2-40B4-BE49-F238E27FC236}">
                <a16:creationId xmlns:a16="http://schemas.microsoft.com/office/drawing/2014/main" id="{8332DF81-6034-4002-9CAB-BC9C924E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057" y="463904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DAAE1-767B-4B66-BD2D-01E6816A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B7203-D6BC-4A35-8561-A358358AA504}"/>
              </a:ext>
            </a:extLst>
          </p:cNvPr>
          <p:cNvSpPr/>
          <p:nvPr/>
        </p:nvSpPr>
        <p:spPr>
          <a:xfrm>
            <a:off x="1158240" y="998220"/>
            <a:ext cx="914400" cy="6400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Systems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4FB1F64-DA79-4C4B-B6A4-2411662AAA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72640" y="1318260"/>
            <a:ext cx="441960" cy="605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0EB3E4-5D4F-45C6-A108-701584868249}"/>
              </a:ext>
            </a:extLst>
          </p:cNvPr>
          <p:cNvSpPr/>
          <p:nvPr/>
        </p:nvSpPr>
        <p:spPr>
          <a:xfrm>
            <a:off x="4373880" y="1216034"/>
            <a:ext cx="1539240" cy="422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04AE48-13E3-482A-BABC-E23FA69AE4CB}"/>
              </a:ext>
            </a:extLst>
          </p:cNvPr>
          <p:cNvSpPr/>
          <p:nvPr/>
        </p:nvSpPr>
        <p:spPr>
          <a:xfrm>
            <a:off x="3299123" y="1242060"/>
            <a:ext cx="1082377" cy="680384"/>
          </a:xfrm>
          <a:custGeom>
            <a:avLst/>
            <a:gdLst>
              <a:gd name="connsiteX0" fmla="*/ 1082377 w 1082377"/>
              <a:gd name="connsiteY0" fmla="*/ 0 h 680384"/>
              <a:gd name="connsiteX1" fmla="*/ 337 w 1082377"/>
              <a:gd name="connsiteY1" fmla="*/ 678180 h 680384"/>
              <a:gd name="connsiteX2" fmla="*/ 990937 w 1082377"/>
              <a:gd name="connsiteY2" fmla="*/ 175260 h 6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377" h="680384">
                <a:moveTo>
                  <a:pt x="1082377" y="0"/>
                </a:moveTo>
                <a:cubicBezTo>
                  <a:pt x="548977" y="324485"/>
                  <a:pt x="15577" y="648970"/>
                  <a:pt x="337" y="678180"/>
                </a:cubicBezTo>
                <a:cubicBezTo>
                  <a:pt x="-14903" y="707390"/>
                  <a:pt x="488017" y="441325"/>
                  <a:pt x="990937" y="1752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D3960EBF-46F2-47F1-BE93-A19DB7A50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799" y="958176"/>
            <a:ext cx="567768" cy="56776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765A2A7-C2E7-41C0-8AF5-038365C4D77E}"/>
              </a:ext>
            </a:extLst>
          </p:cNvPr>
          <p:cNvSpPr/>
          <p:nvPr/>
        </p:nvSpPr>
        <p:spPr>
          <a:xfrm>
            <a:off x="791961" y="1216034"/>
            <a:ext cx="366279" cy="108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3D6C65-99B8-407D-9CFC-E07DFB4961FD}"/>
              </a:ext>
            </a:extLst>
          </p:cNvPr>
          <p:cNvSpPr/>
          <p:nvPr/>
        </p:nvSpPr>
        <p:spPr>
          <a:xfrm>
            <a:off x="2270757" y="1620765"/>
            <a:ext cx="1265091" cy="221599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3800" b="1" cap="none" spc="0" dirty="0">
                <a:ln/>
                <a:solidFill>
                  <a:schemeClr val="accent3"/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3033987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7B99-C312-4438-BEC3-DECDA86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Portal – The Original Situation (2014)</a:t>
            </a:r>
          </a:p>
        </p:txBody>
      </p:sp>
      <p:pic>
        <p:nvPicPr>
          <p:cNvPr id="19" name="Content Placeholder 18" descr="Group with solid fill">
            <a:extLst>
              <a:ext uri="{FF2B5EF4-FFF2-40B4-BE49-F238E27FC236}">
                <a16:creationId xmlns:a16="http://schemas.microsoft.com/office/drawing/2014/main" id="{8332DF81-6034-4002-9CAB-BC9C924E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99057" y="463904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DAAE1-767B-4B66-BD2D-01E6816A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B555599-9A8C-4B86-9E47-91E30B3404BC}"/>
              </a:ext>
            </a:extLst>
          </p:cNvPr>
          <p:cNvSpPr/>
          <p:nvPr/>
        </p:nvSpPr>
        <p:spPr>
          <a:xfrm>
            <a:off x="1272540" y="3217890"/>
            <a:ext cx="2880360" cy="1642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C601D34-DD87-4902-BBA9-4AB7341381D1}"/>
              </a:ext>
            </a:extLst>
          </p:cNvPr>
          <p:cNvSpPr/>
          <p:nvPr/>
        </p:nvSpPr>
        <p:spPr>
          <a:xfrm>
            <a:off x="1907849" y="1923270"/>
            <a:ext cx="1744980" cy="85803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B7203-D6BC-4A35-8561-A358358AA504}"/>
              </a:ext>
            </a:extLst>
          </p:cNvPr>
          <p:cNvSpPr/>
          <p:nvPr/>
        </p:nvSpPr>
        <p:spPr>
          <a:xfrm>
            <a:off x="1158240" y="998220"/>
            <a:ext cx="914400" cy="6400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Systems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4FB1F64-DA79-4C4B-B6A4-2411662AAA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72640" y="1318260"/>
            <a:ext cx="441960" cy="605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87F1C54-3A68-450D-B878-4F363930C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3909" y="2917199"/>
            <a:ext cx="436592" cy="164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0EB3E4-5D4F-45C6-A108-701584868249}"/>
              </a:ext>
            </a:extLst>
          </p:cNvPr>
          <p:cNvSpPr/>
          <p:nvPr/>
        </p:nvSpPr>
        <p:spPr>
          <a:xfrm>
            <a:off x="4373880" y="1216034"/>
            <a:ext cx="1539240" cy="422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04AE48-13E3-482A-BABC-E23FA69AE4CB}"/>
              </a:ext>
            </a:extLst>
          </p:cNvPr>
          <p:cNvSpPr/>
          <p:nvPr/>
        </p:nvSpPr>
        <p:spPr>
          <a:xfrm>
            <a:off x="3299123" y="1242060"/>
            <a:ext cx="1082377" cy="680384"/>
          </a:xfrm>
          <a:custGeom>
            <a:avLst/>
            <a:gdLst>
              <a:gd name="connsiteX0" fmla="*/ 1082377 w 1082377"/>
              <a:gd name="connsiteY0" fmla="*/ 0 h 680384"/>
              <a:gd name="connsiteX1" fmla="*/ 337 w 1082377"/>
              <a:gd name="connsiteY1" fmla="*/ 678180 h 680384"/>
              <a:gd name="connsiteX2" fmla="*/ 990937 w 1082377"/>
              <a:gd name="connsiteY2" fmla="*/ 175260 h 6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377" h="680384">
                <a:moveTo>
                  <a:pt x="1082377" y="0"/>
                </a:moveTo>
                <a:cubicBezTo>
                  <a:pt x="548977" y="324485"/>
                  <a:pt x="15577" y="648970"/>
                  <a:pt x="337" y="678180"/>
                </a:cubicBezTo>
                <a:cubicBezTo>
                  <a:pt x="-14903" y="707390"/>
                  <a:pt x="488017" y="441325"/>
                  <a:pt x="990937" y="1752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8F28784-1CC2-4A8D-B06B-3547BD9EE792}"/>
              </a:ext>
            </a:extLst>
          </p:cNvPr>
          <p:cNvSpPr/>
          <p:nvPr/>
        </p:nvSpPr>
        <p:spPr>
          <a:xfrm>
            <a:off x="2857500" y="2781300"/>
            <a:ext cx="114300" cy="503561"/>
          </a:xfrm>
          <a:custGeom>
            <a:avLst/>
            <a:gdLst>
              <a:gd name="connsiteX0" fmla="*/ 0 w 114300"/>
              <a:gd name="connsiteY0" fmla="*/ 0 h 503561"/>
              <a:gd name="connsiteX1" fmla="*/ 38100 w 114300"/>
              <a:gd name="connsiteY1" fmla="*/ 502920 h 503561"/>
              <a:gd name="connsiteX2" fmla="*/ 114300 w 114300"/>
              <a:gd name="connsiteY2" fmla="*/ 83820 h 503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503561">
                <a:moveTo>
                  <a:pt x="0" y="0"/>
                </a:moveTo>
                <a:cubicBezTo>
                  <a:pt x="9525" y="244475"/>
                  <a:pt x="19050" y="488950"/>
                  <a:pt x="38100" y="502920"/>
                </a:cubicBezTo>
                <a:cubicBezTo>
                  <a:pt x="57150" y="516890"/>
                  <a:pt x="85725" y="300355"/>
                  <a:pt x="114300" y="838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AEE9014A-005D-4551-9DD8-E83E30E59A20}"/>
              </a:ext>
            </a:extLst>
          </p:cNvPr>
          <p:cNvSpPr/>
          <p:nvPr/>
        </p:nvSpPr>
        <p:spPr>
          <a:xfrm>
            <a:off x="4031999" y="2074890"/>
            <a:ext cx="1249680" cy="284144"/>
          </a:xfrm>
          <a:prstGeom prst="wedgeRectCallout">
            <a:avLst>
              <a:gd name="adj1" fmla="val -89227"/>
              <a:gd name="adj2" fmla="val -3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SOAP/XML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AAB18D19-8E05-4CBF-B4DE-B1D83E0B205B}"/>
              </a:ext>
            </a:extLst>
          </p:cNvPr>
          <p:cNvSpPr/>
          <p:nvPr/>
        </p:nvSpPr>
        <p:spPr>
          <a:xfrm>
            <a:off x="4339503" y="3817620"/>
            <a:ext cx="1249680" cy="531952"/>
          </a:xfrm>
          <a:prstGeom prst="wedgeRectCallout">
            <a:avLst>
              <a:gd name="adj1" fmla="val -74593"/>
              <a:gd name="adj2" fmla="val 227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 &amp; Stored Procedures</a:t>
            </a:r>
          </a:p>
        </p:txBody>
      </p:sp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D3960EBF-46F2-47F1-BE93-A19DB7A50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799" y="958176"/>
            <a:ext cx="567768" cy="56776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765A2A7-C2E7-41C0-8AF5-038365C4D77E}"/>
              </a:ext>
            </a:extLst>
          </p:cNvPr>
          <p:cNvSpPr/>
          <p:nvPr/>
        </p:nvSpPr>
        <p:spPr>
          <a:xfrm>
            <a:off x="791961" y="1216034"/>
            <a:ext cx="366279" cy="108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712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A7B99-C312-4438-BEC3-DECDA86DD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Portal – Faster, Simpler and more Available (2021)</a:t>
            </a:r>
          </a:p>
        </p:txBody>
      </p:sp>
      <p:pic>
        <p:nvPicPr>
          <p:cNvPr id="19" name="Content Placeholder 18" descr="Group with solid fill">
            <a:extLst>
              <a:ext uri="{FF2B5EF4-FFF2-40B4-BE49-F238E27FC236}">
                <a16:creationId xmlns:a16="http://schemas.microsoft.com/office/drawing/2014/main" id="{8332DF81-6034-4002-9CAB-BC9C924ECD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20472" y="688645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DDAAE1-767B-4B66-BD2D-01E6816AC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B555599-9A8C-4B86-9E47-91E30B3404BC}"/>
              </a:ext>
            </a:extLst>
          </p:cNvPr>
          <p:cNvSpPr/>
          <p:nvPr/>
        </p:nvSpPr>
        <p:spPr>
          <a:xfrm>
            <a:off x="1272540" y="3217890"/>
            <a:ext cx="2880360" cy="164211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</a:t>
            </a: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C601D34-DD87-4902-BBA9-4AB7341381D1}"/>
              </a:ext>
            </a:extLst>
          </p:cNvPr>
          <p:cNvSpPr/>
          <p:nvPr/>
        </p:nvSpPr>
        <p:spPr>
          <a:xfrm>
            <a:off x="1907849" y="1923270"/>
            <a:ext cx="1744980" cy="858030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2B7203-D6BC-4A35-8561-A358358AA504}"/>
              </a:ext>
            </a:extLst>
          </p:cNvPr>
          <p:cNvSpPr/>
          <p:nvPr/>
        </p:nvSpPr>
        <p:spPr>
          <a:xfrm>
            <a:off x="1158240" y="998220"/>
            <a:ext cx="914400" cy="64008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Systems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D4FB1F64-DA79-4C4B-B6A4-2411662AAAD1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072640" y="1318260"/>
            <a:ext cx="441960" cy="6050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87F1C54-3A68-450D-B878-4F363930CCF7}"/>
              </a:ext>
            </a:extLst>
          </p:cNvPr>
          <p:cNvCxnSpPr>
            <a:cxnSpLocks/>
          </p:cNvCxnSpPr>
          <p:nvPr/>
        </p:nvCxnSpPr>
        <p:spPr>
          <a:xfrm rot="16200000" flipH="1">
            <a:off x="2213909" y="2917199"/>
            <a:ext cx="436592" cy="16479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80EB3E4-5D4F-45C6-A108-701584868249}"/>
              </a:ext>
            </a:extLst>
          </p:cNvPr>
          <p:cNvSpPr/>
          <p:nvPr/>
        </p:nvSpPr>
        <p:spPr>
          <a:xfrm>
            <a:off x="6595295" y="1440775"/>
            <a:ext cx="1539240" cy="422266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004AE48-13E3-482A-BABC-E23FA69AE4CB}"/>
              </a:ext>
            </a:extLst>
          </p:cNvPr>
          <p:cNvSpPr/>
          <p:nvPr/>
        </p:nvSpPr>
        <p:spPr>
          <a:xfrm rot="15935508">
            <a:off x="7701493" y="1840920"/>
            <a:ext cx="245258" cy="274863"/>
          </a:xfrm>
          <a:custGeom>
            <a:avLst/>
            <a:gdLst>
              <a:gd name="connsiteX0" fmla="*/ 1082377 w 1082377"/>
              <a:gd name="connsiteY0" fmla="*/ 0 h 680384"/>
              <a:gd name="connsiteX1" fmla="*/ 337 w 1082377"/>
              <a:gd name="connsiteY1" fmla="*/ 678180 h 680384"/>
              <a:gd name="connsiteX2" fmla="*/ 990937 w 1082377"/>
              <a:gd name="connsiteY2" fmla="*/ 175260 h 680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82377" h="680384">
                <a:moveTo>
                  <a:pt x="1082377" y="0"/>
                </a:moveTo>
                <a:cubicBezTo>
                  <a:pt x="548977" y="324485"/>
                  <a:pt x="15577" y="648970"/>
                  <a:pt x="337" y="678180"/>
                </a:cubicBezTo>
                <a:cubicBezTo>
                  <a:pt x="-14903" y="707390"/>
                  <a:pt x="488017" y="441325"/>
                  <a:pt x="990937" y="17526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AEE9014A-005D-4551-9DD8-E83E30E59A20}"/>
              </a:ext>
            </a:extLst>
          </p:cNvPr>
          <p:cNvSpPr/>
          <p:nvPr/>
        </p:nvSpPr>
        <p:spPr>
          <a:xfrm>
            <a:off x="4031999" y="2074890"/>
            <a:ext cx="1249680" cy="284144"/>
          </a:xfrm>
          <a:prstGeom prst="wedgeRectCallout">
            <a:avLst>
              <a:gd name="adj1" fmla="val -89227"/>
              <a:gd name="adj2" fmla="val -316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SOAP/XML</a:t>
            </a:r>
          </a:p>
        </p:txBody>
      </p:sp>
      <p:pic>
        <p:nvPicPr>
          <p:cNvPr id="22" name="Graphic 21" descr="Earth globe: Africa and Europe with solid fill">
            <a:extLst>
              <a:ext uri="{FF2B5EF4-FFF2-40B4-BE49-F238E27FC236}">
                <a16:creationId xmlns:a16="http://schemas.microsoft.com/office/drawing/2014/main" id="{D3960EBF-46F2-47F1-BE93-A19DB7A505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6799" y="958176"/>
            <a:ext cx="567768" cy="567768"/>
          </a:xfrm>
          <a:prstGeom prst="rect">
            <a:avLst/>
          </a:prstGeom>
        </p:spPr>
      </p:pic>
      <p:sp>
        <p:nvSpPr>
          <p:cNvPr id="23" name="Arrow: Right 22">
            <a:extLst>
              <a:ext uri="{FF2B5EF4-FFF2-40B4-BE49-F238E27FC236}">
                <a16:creationId xmlns:a16="http://schemas.microsoft.com/office/drawing/2014/main" id="{2765A2A7-C2E7-41C0-8AF5-038365C4D77E}"/>
              </a:ext>
            </a:extLst>
          </p:cNvPr>
          <p:cNvSpPr/>
          <p:nvPr/>
        </p:nvSpPr>
        <p:spPr>
          <a:xfrm>
            <a:off x="791961" y="1216034"/>
            <a:ext cx="366279" cy="108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ED288650-CCC2-4F4D-B995-9B70DCF8597F}"/>
              </a:ext>
            </a:extLst>
          </p:cNvPr>
          <p:cNvSpPr/>
          <p:nvPr/>
        </p:nvSpPr>
        <p:spPr>
          <a:xfrm>
            <a:off x="4831417" y="3639053"/>
            <a:ext cx="967403" cy="60280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 Connect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F6E2459-73EE-47EE-92EB-26F704F5E70C}"/>
              </a:ext>
            </a:extLst>
          </p:cNvPr>
          <p:cNvSpPr/>
          <p:nvPr/>
        </p:nvSpPr>
        <p:spPr>
          <a:xfrm>
            <a:off x="4053578" y="3848100"/>
            <a:ext cx="785122" cy="144780"/>
          </a:xfrm>
          <a:custGeom>
            <a:avLst/>
            <a:gdLst>
              <a:gd name="connsiteX0" fmla="*/ 785122 w 785122"/>
              <a:gd name="connsiteY0" fmla="*/ 0 h 144780"/>
              <a:gd name="connsiteX1" fmla="*/ 262 w 785122"/>
              <a:gd name="connsiteY1" fmla="*/ 114300 h 144780"/>
              <a:gd name="connsiteX2" fmla="*/ 716542 w 785122"/>
              <a:gd name="connsiteY2" fmla="*/ 144780 h 1447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85122" h="144780">
                <a:moveTo>
                  <a:pt x="785122" y="0"/>
                </a:moveTo>
                <a:cubicBezTo>
                  <a:pt x="398407" y="45085"/>
                  <a:pt x="11692" y="90170"/>
                  <a:pt x="262" y="114300"/>
                </a:cubicBezTo>
                <a:cubicBezTo>
                  <a:pt x="-11168" y="138430"/>
                  <a:pt x="352687" y="141605"/>
                  <a:pt x="716542" y="14478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loud 9">
            <a:extLst>
              <a:ext uri="{FF2B5EF4-FFF2-40B4-BE49-F238E27FC236}">
                <a16:creationId xmlns:a16="http://schemas.microsoft.com/office/drawing/2014/main" id="{9D3992E0-0DC0-4375-8077-C8CFF9E55D6A}"/>
              </a:ext>
            </a:extLst>
          </p:cNvPr>
          <p:cNvSpPr/>
          <p:nvPr/>
        </p:nvSpPr>
        <p:spPr>
          <a:xfrm>
            <a:off x="5989320" y="2490063"/>
            <a:ext cx="2362200" cy="999897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Azure Cloud</a:t>
            </a:r>
          </a:p>
        </p:txBody>
      </p:sp>
      <p:pic>
        <p:nvPicPr>
          <p:cNvPr id="18" name="Graphic 17" descr="Group success with solid fill">
            <a:extLst>
              <a:ext uri="{FF2B5EF4-FFF2-40B4-BE49-F238E27FC236}">
                <a16:creationId xmlns:a16="http://schemas.microsoft.com/office/drawing/2014/main" id="{DD70BD9B-8C8A-4D2F-9C60-AAB46A2812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1979" y="679934"/>
            <a:ext cx="914400" cy="914400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DF41FBCB-567F-40D6-915B-6F6D1746EA9F}"/>
              </a:ext>
            </a:extLst>
          </p:cNvPr>
          <p:cNvSpPr/>
          <p:nvPr/>
        </p:nvSpPr>
        <p:spPr>
          <a:xfrm>
            <a:off x="7618171" y="2100163"/>
            <a:ext cx="806580" cy="823306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NoSQL Database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81D1AC4-325B-442C-BCE7-F07DE71A96DC}"/>
              </a:ext>
            </a:extLst>
          </p:cNvPr>
          <p:cNvSpPr/>
          <p:nvPr/>
        </p:nvSpPr>
        <p:spPr>
          <a:xfrm>
            <a:off x="6595295" y="3217889"/>
            <a:ext cx="967403" cy="502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Kafka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303318E-D049-40A9-9E77-99C0483037DC}"/>
              </a:ext>
            </a:extLst>
          </p:cNvPr>
          <p:cNvCxnSpPr>
            <a:stCxn id="3" idx="3"/>
            <a:endCxn id="25" idx="2"/>
          </p:cNvCxnSpPr>
          <p:nvPr/>
        </p:nvCxnSpPr>
        <p:spPr>
          <a:xfrm flipV="1">
            <a:off x="5798820" y="3719890"/>
            <a:ext cx="1280177" cy="22056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AF59396E-573D-44E9-9519-228F658FF403}"/>
              </a:ext>
            </a:extLst>
          </p:cNvPr>
          <p:cNvCxnSpPr>
            <a:stCxn id="25" idx="3"/>
            <a:endCxn id="24" idx="3"/>
          </p:cNvCxnSpPr>
          <p:nvPr/>
        </p:nvCxnSpPr>
        <p:spPr>
          <a:xfrm flipV="1">
            <a:off x="7562698" y="2923469"/>
            <a:ext cx="458763" cy="54542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4B8BBB5B-70AB-4398-B8C2-E20F89169CB2}"/>
              </a:ext>
            </a:extLst>
          </p:cNvPr>
          <p:cNvSpPr/>
          <p:nvPr/>
        </p:nvSpPr>
        <p:spPr>
          <a:xfrm>
            <a:off x="6094319" y="2168128"/>
            <a:ext cx="1249680" cy="284144"/>
          </a:xfrm>
          <a:prstGeom prst="wedgeRectCallout">
            <a:avLst>
              <a:gd name="adj1" fmla="val 77114"/>
              <a:gd name="adj2" fmla="val -16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REST/JSON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6E49263C-514B-4B6A-8648-9484D4C5B488}"/>
              </a:ext>
            </a:extLst>
          </p:cNvPr>
          <p:cNvSpPr/>
          <p:nvPr/>
        </p:nvSpPr>
        <p:spPr>
          <a:xfrm>
            <a:off x="4320344" y="3248002"/>
            <a:ext cx="880154" cy="284144"/>
          </a:xfrm>
          <a:prstGeom prst="wedgeRectCallout">
            <a:avLst>
              <a:gd name="adj1" fmla="val -72154"/>
              <a:gd name="adj2" fmla="val 1377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Changed Data Capture</a:t>
            </a:r>
          </a:p>
        </p:txBody>
      </p:sp>
    </p:spTree>
    <p:extLst>
      <p:ext uri="{BB962C8B-B14F-4D97-AF65-F5344CB8AC3E}">
        <p14:creationId xmlns:p14="http://schemas.microsoft.com/office/powerpoint/2010/main" val="972570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AA185-E981-402F-AAC4-8C80A2A96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868046" cy="504000"/>
          </a:xfrm>
        </p:spPr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more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platform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</a:t>
            </a:r>
            <a:r>
              <a:rPr lang="nl-NL" dirty="0"/>
              <a:t> is more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distributed</a:t>
            </a:r>
            <a:r>
              <a:rPr lang="nl-NL" dirty="0"/>
              <a:t> event platforms </a:t>
            </a:r>
            <a:r>
              <a:rPr lang="nl-NL" dirty="0" err="1"/>
              <a:t>than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861961-E218-49AD-8B14-E3E086D08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</a:t>
            </a:r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surrounded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ecosystem</a:t>
            </a:r>
            <a:endParaRPr lang="nl-NL" dirty="0"/>
          </a:p>
          <a:p>
            <a:pPr lvl="1"/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supporting</a:t>
            </a:r>
            <a:r>
              <a:rPr lang="nl-NL" dirty="0"/>
              <a:t> company: </a:t>
            </a:r>
            <a:r>
              <a:rPr lang="nl-NL" dirty="0" err="1"/>
              <a:t>Confluent</a:t>
            </a:r>
            <a:endParaRPr lang="nl-NL" dirty="0"/>
          </a:p>
          <a:p>
            <a:pPr lvl="1"/>
            <a:r>
              <a:rPr lang="nl-NL" dirty="0" err="1"/>
              <a:t>Extensions</a:t>
            </a:r>
            <a:r>
              <a:rPr lang="nl-NL" dirty="0"/>
              <a:t>, Tools, Enterprise Edition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resources (</a:t>
            </a:r>
            <a:r>
              <a:rPr lang="nl-NL" dirty="0" err="1"/>
              <a:t>books</a:t>
            </a:r>
            <a:r>
              <a:rPr lang="nl-NL" dirty="0"/>
              <a:t>, </a:t>
            </a:r>
            <a:r>
              <a:rPr lang="nl-NL" dirty="0" err="1"/>
              <a:t>articles</a:t>
            </a:r>
            <a:r>
              <a:rPr lang="nl-NL" dirty="0"/>
              <a:t>, </a:t>
            </a:r>
            <a:r>
              <a:rPr lang="nl-NL" dirty="0" err="1"/>
              <a:t>tutorials</a:t>
            </a:r>
            <a:r>
              <a:rPr lang="nl-NL" dirty="0"/>
              <a:t>, conferences)</a:t>
            </a:r>
          </a:p>
          <a:p>
            <a:pPr lvl="1"/>
            <a:r>
              <a:rPr lang="nl-NL" dirty="0"/>
              <a:t>Partner companies</a:t>
            </a:r>
          </a:p>
          <a:p>
            <a:pPr lvl="1"/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cloud</a:t>
            </a:r>
            <a:r>
              <a:rPr lang="nl-NL" dirty="0"/>
              <a:t> services</a:t>
            </a:r>
          </a:p>
          <a:p>
            <a:r>
              <a:rPr lang="nl-NL" dirty="0" err="1"/>
              <a:t>Kafka</a:t>
            </a:r>
            <a:r>
              <a:rPr lang="nl-NL" dirty="0"/>
              <a:t>-compatible Public Cloud </a:t>
            </a:r>
            <a:r>
              <a:rPr lang="nl-NL" dirty="0" err="1"/>
              <a:t>offerings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-like </a:t>
            </a:r>
            <a:r>
              <a:rPr lang="nl-NL" dirty="0" err="1"/>
              <a:t>offerings</a:t>
            </a:r>
            <a:endParaRPr lang="nl-NL" dirty="0"/>
          </a:p>
          <a:p>
            <a:pPr lvl="1"/>
            <a:r>
              <a:rPr lang="nl-NL" dirty="0" err="1"/>
              <a:t>Competitors</a:t>
            </a:r>
            <a:r>
              <a:rPr lang="nl-NL" dirty="0"/>
              <a:t>, imitators, …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F1C45F-0B35-4469-9AA8-2008BDE2C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6F44CD0F-6A44-4707-812A-BA51C12E2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534" y="2780351"/>
            <a:ext cx="3512463" cy="1846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81374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3309" y="3417270"/>
            <a:ext cx="1564143" cy="150906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3627" y="3417270"/>
            <a:ext cx="3795094" cy="1399536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5103627" y="3417270"/>
            <a:ext cx="446568" cy="311214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7691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 animBg="1"/>
      <p:bldP spid="9" grpId="0"/>
      <p:bldP spid="10" grpId="0" animBg="1"/>
      <p:bldP spid="11" grpId="0"/>
      <p:bldP spid="14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5CF73-A6B5-4F0B-A8EB-B32A2B2E8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Ecosystem</a:t>
            </a:r>
            <a:r>
              <a:rPr lang="nl-NL" dirty="0"/>
              <a:t> –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Friends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E589E-73A8-4F05-A665-801BD982AB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1454" cy="3780000"/>
          </a:xfrm>
        </p:spPr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Schema </a:t>
            </a:r>
            <a:r>
              <a:rPr lang="nl-NL" dirty="0" err="1"/>
              <a:t>Registry</a:t>
            </a:r>
            <a:r>
              <a:rPr lang="nl-NL" dirty="0"/>
              <a:t> – manage </a:t>
            </a:r>
            <a:r>
              <a:rPr lang="nl-NL" i="1" dirty="0" err="1"/>
              <a:t>message</a:t>
            </a:r>
            <a:r>
              <a:rPr lang="nl-NL" i="1" dirty="0"/>
              <a:t> schema</a:t>
            </a:r>
            <a:r>
              <a:rPr lang="nl-NL" dirty="0"/>
              <a:t> </a:t>
            </a:r>
            <a:r>
              <a:rPr lang="nl-NL" dirty="0" err="1"/>
              <a:t>definitions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Connect – </a:t>
            </a:r>
            <a:r>
              <a:rPr lang="nl-NL" dirty="0" err="1"/>
              <a:t>read</a:t>
            </a:r>
            <a:r>
              <a:rPr lang="nl-NL" dirty="0"/>
              <a:t> data </a:t>
            </a:r>
            <a:r>
              <a:rPr lang="nl-NL" dirty="0" err="1"/>
              <a:t>and</a:t>
            </a:r>
            <a:r>
              <a:rPr lang="nl-NL" dirty="0"/>
              <a:t> change events 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sources </a:t>
            </a:r>
            <a:r>
              <a:rPr lang="nl-NL" dirty="0" err="1"/>
              <a:t>and</a:t>
            </a:r>
            <a:r>
              <a:rPr lang="nl-NL" dirty="0"/>
              <a:t>/or </a:t>
            </a:r>
            <a:r>
              <a:rPr lang="nl-NL" dirty="0" err="1"/>
              <a:t>write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targets</a:t>
            </a:r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see</a:t>
            </a:r>
            <a:r>
              <a:rPr lang="nl-NL" dirty="0"/>
              <a:t> </a:t>
            </a:r>
            <a:r>
              <a:rPr lang="nl-NL" dirty="0" err="1"/>
              <a:t>Debezium</a:t>
            </a:r>
            <a:endParaRPr lang="nl-NL" dirty="0"/>
          </a:p>
          <a:p>
            <a:r>
              <a:rPr lang="nl-NL" dirty="0" err="1"/>
              <a:t>Kafka</a:t>
            </a:r>
            <a:r>
              <a:rPr lang="nl-NL" dirty="0"/>
              <a:t> Streams</a:t>
            </a:r>
          </a:p>
          <a:p>
            <a:r>
              <a:rPr lang="nl-NL" dirty="0" err="1"/>
              <a:t>Kafka</a:t>
            </a:r>
            <a:r>
              <a:rPr lang="nl-NL" dirty="0"/>
              <a:t> KSQL</a:t>
            </a:r>
          </a:p>
          <a:p>
            <a:r>
              <a:rPr lang="nl-NL" dirty="0" err="1"/>
              <a:t>Confluent</a:t>
            </a:r>
            <a:r>
              <a:rPr lang="nl-NL" dirty="0"/>
              <a:t> Enterprise </a:t>
            </a:r>
          </a:p>
          <a:p>
            <a:pPr lvl="1"/>
            <a:r>
              <a:rPr lang="nl-NL" dirty="0"/>
              <a:t>Enterprise Grade Security</a:t>
            </a:r>
          </a:p>
          <a:p>
            <a:pPr lvl="1"/>
            <a:r>
              <a:rPr lang="nl-NL" dirty="0"/>
              <a:t>Replicator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synch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regions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Ops</a:t>
            </a:r>
            <a:r>
              <a:rPr lang="nl-NL" dirty="0"/>
              <a:t> (Operations) support</a:t>
            </a:r>
          </a:p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Cloud </a:t>
            </a:r>
            <a:r>
              <a:rPr lang="nl-NL" dirty="0" err="1"/>
              <a:t>Offering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F4BBE4-0221-48A6-8717-2752FDECC1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218206-6407-416C-8C86-BB80E26DAAB3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27207" y="1643272"/>
            <a:ext cx="5083490" cy="200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3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C961B-9A69-4DFF-8807-067ED49CB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r>
              <a:rPr lang="nl-NL" dirty="0"/>
              <a:t> </a:t>
            </a:r>
            <a:r>
              <a:rPr lang="nl-NL" dirty="0" err="1"/>
              <a:t>offerings</a:t>
            </a:r>
            <a:endParaRPr lang="en-NL" dirty="0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49A6AAE1-D5EB-484D-8977-C5B88A4625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205" y="792000"/>
            <a:ext cx="7605414" cy="34311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E18FFD-8D5F-43F8-A72E-2D2379C48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10" name="Snagit_SNG812">
            <a:extLst>
              <a:ext uri="{FF2B5EF4-FFF2-40B4-BE49-F238E27FC236}">
                <a16:creationId xmlns:a16="http://schemas.microsoft.com/office/drawing/2014/main" id="{18B2BDBA-0FA6-47F5-ACD0-E1BC0D365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9467" y="3948024"/>
            <a:ext cx="1440305" cy="807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7647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7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Select Running Count </a:t>
            </a:r>
            <a:br>
              <a:rPr lang="en-US" dirty="0"/>
            </a:br>
            <a:r>
              <a:rPr lang="en-US" dirty="0"/>
              <a:t>from &lt;stream of tweet events&gt;</a:t>
            </a:r>
            <a:endParaRPr lang="nl-NL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E81C2-3DF1-4DAA-A237-84EAE716FF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Rectangle 2"/>
          <p:cNvSpPr/>
          <p:nvPr/>
        </p:nvSpPr>
        <p:spPr>
          <a:xfrm>
            <a:off x="579261" y="1080001"/>
            <a:ext cx="7530175" cy="23918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320" dirty="0">
                <a:latin typeface="Lucida Console" panose="020B0609040504020204" pitchFamily="49" charset="0"/>
              </a:rPr>
              <a:t>select tag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,      count(*) </a:t>
            </a:r>
            <a:r>
              <a:rPr lang="en-US" sz="2320" dirty="0" err="1">
                <a:latin typeface="Lucida Console" panose="020B0609040504020204" pitchFamily="49" charset="0"/>
              </a:rPr>
              <a:t>tweet_count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from   tweets 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Where  tag = 'COVID2019' or tag = 'KAFKA'</a:t>
            </a:r>
          </a:p>
          <a:p>
            <a:r>
              <a:rPr lang="en-US" sz="2320" dirty="0">
                <a:latin typeface="Lucida Console" panose="020B0609040504020204" pitchFamily="49" charset="0"/>
              </a:rPr>
              <a:t>group</a:t>
            </a:r>
            <a:br>
              <a:rPr lang="en-US" sz="2320" dirty="0">
                <a:latin typeface="Lucida Console" panose="020B0609040504020204" pitchFamily="49" charset="0"/>
              </a:rPr>
            </a:br>
            <a:r>
              <a:rPr lang="en-US" sz="2320" dirty="0">
                <a:latin typeface="Lucida Console" panose="020B0609040504020204" pitchFamily="49" charset="0"/>
              </a:rPr>
              <a:t>by     tag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6843" y="3145271"/>
            <a:ext cx="3397896" cy="1731004"/>
          </a:xfrm>
          <a:prstGeom prst="rect">
            <a:avLst/>
          </a:prstGeom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6F26E8-9D1B-4862-BB70-A1ADE9526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E4AEFF-0E31-4358-8581-0176A203816C}"/>
              </a:ext>
            </a:extLst>
          </p:cNvPr>
          <p:cNvSpPr txBox="1"/>
          <p:nvPr/>
        </p:nvSpPr>
        <p:spPr>
          <a:xfrm>
            <a:off x="3132307" y="2004914"/>
            <a:ext cx="204062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&lt;--- streaming data</a:t>
            </a:r>
            <a:endParaRPr lang="en-NL" sz="1300" dirty="0" err="1"/>
          </a:p>
        </p:txBody>
      </p:sp>
      <p:pic>
        <p:nvPicPr>
          <p:cNvPr id="8" name="Snagit_PPT51EF">
            <a:extLst>
              <a:ext uri="{FF2B5EF4-FFF2-40B4-BE49-F238E27FC236}">
                <a16:creationId xmlns:a16="http://schemas.microsoft.com/office/drawing/2014/main" id="{F9D823CE-7FF9-4D79-A524-23043773B4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637" y="2316477"/>
            <a:ext cx="450102" cy="828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759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AD43F69-C57A-41DA-9A7A-7DC0F14D6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102" y="3042581"/>
            <a:ext cx="1912897" cy="1912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2608E51-A13E-4A74-85A2-45A4698925AC}"/>
              </a:ext>
            </a:extLst>
          </p:cNvPr>
          <p:cNvSpPr/>
          <p:nvPr/>
        </p:nvSpPr>
        <p:spPr>
          <a:xfrm>
            <a:off x="5498102" y="1673943"/>
            <a:ext cx="1902542" cy="48669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3E3C38-ADE6-4DDE-8973-00818BB88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Continuous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on Streaming Data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421027-57EA-4953-924E-B0B33A49CD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Count</a:t>
            </a:r>
            <a:r>
              <a:rPr lang="nl-NL" dirty="0"/>
              <a:t> Events, </a:t>
            </a:r>
            <a:r>
              <a:rPr lang="nl-NL" dirty="0" err="1"/>
              <a:t>Aggregate</a:t>
            </a:r>
            <a:r>
              <a:rPr lang="nl-NL" dirty="0"/>
              <a:t> </a:t>
            </a:r>
            <a:r>
              <a:rPr lang="nl-NL" dirty="0" err="1"/>
              <a:t>Payloads</a:t>
            </a:r>
            <a:r>
              <a:rPr lang="nl-NL" dirty="0"/>
              <a:t>, Filter, Combine &amp; </a:t>
            </a:r>
            <a:r>
              <a:rPr lang="nl-NL" dirty="0" err="1"/>
              <a:t>Enrich</a:t>
            </a:r>
            <a:r>
              <a:rPr lang="nl-NL" dirty="0"/>
              <a:t>…</a:t>
            </a:r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produce:  new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CC17B-F1CF-4ED6-90B0-90EF073B5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3237A42-670A-4384-B611-1DD890B5CAE2}"/>
              </a:ext>
            </a:extLst>
          </p:cNvPr>
          <p:cNvSpPr/>
          <p:nvPr/>
        </p:nvSpPr>
        <p:spPr>
          <a:xfrm>
            <a:off x="1113503" y="1673943"/>
            <a:ext cx="1902542" cy="48669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9" name="Arrow: Striped Right 8">
            <a:extLst>
              <a:ext uri="{FF2B5EF4-FFF2-40B4-BE49-F238E27FC236}">
                <a16:creationId xmlns:a16="http://schemas.microsoft.com/office/drawing/2014/main" id="{4D3920DC-1A15-4EA5-AF63-954659AE4479}"/>
              </a:ext>
            </a:extLst>
          </p:cNvPr>
          <p:cNvSpPr/>
          <p:nvPr/>
        </p:nvSpPr>
        <p:spPr>
          <a:xfrm>
            <a:off x="353961" y="1821426"/>
            <a:ext cx="1334729" cy="200129"/>
          </a:xfrm>
          <a:prstGeom prst="striped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2EE4347-3A62-47E9-B434-809F45F57B26}"/>
              </a:ext>
            </a:extLst>
          </p:cNvPr>
          <p:cNvSpPr/>
          <p:nvPr/>
        </p:nvSpPr>
        <p:spPr>
          <a:xfrm>
            <a:off x="612058" y="18214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E95BF3C-215D-4F7A-8761-AC852E387532}"/>
              </a:ext>
            </a:extLst>
          </p:cNvPr>
          <p:cNvSpPr/>
          <p:nvPr/>
        </p:nvSpPr>
        <p:spPr>
          <a:xfrm>
            <a:off x="1174741" y="1829826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E437F4C-66F5-4628-8D36-A01B5692E268}"/>
              </a:ext>
            </a:extLst>
          </p:cNvPr>
          <p:cNvSpPr/>
          <p:nvPr/>
        </p:nvSpPr>
        <p:spPr>
          <a:xfrm>
            <a:off x="2357074" y="1829825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4FF820-4C91-469A-9B65-823B755E2BA8}"/>
              </a:ext>
            </a:extLst>
          </p:cNvPr>
          <p:cNvSpPr/>
          <p:nvPr/>
        </p:nvSpPr>
        <p:spPr>
          <a:xfrm>
            <a:off x="1113503" y="2655233"/>
            <a:ext cx="1902542" cy="486696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12" name="Arrow: Striped Right 11">
            <a:extLst>
              <a:ext uri="{FF2B5EF4-FFF2-40B4-BE49-F238E27FC236}">
                <a16:creationId xmlns:a16="http://schemas.microsoft.com/office/drawing/2014/main" id="{10FF6B2F-631B-4C20-B65A-5ECDC44923E8}"/>
              </a:ext>
            </a:extLst>
          </p:cNvPr>
          <p:cNvSpPr/>
          <p:nvPr/>
        </p:nvSpPr>
        <p:spPr>
          <a:xfrm>
            <a:off x="353961" y="2802716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DE4E0B2-7074-417A-8F7A-028AAEA9BB3B}"/>
              </a:ext>
            </a:extLst>
          </p:cNvPr>
          <p:cNvSpPr/>
          <p:nvPr/>
        </p:nvSpPr>
        <p:spPr>
          <a:xfrm>
            <a:off x="803787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D86E585-BF53-4C68-91F2-8D1D33529921}"/>
              </a:ext>
            </a:extLst>
          </p:cNvPr>
          <p:cNvSpPr/>
          <p:nvPr/>
        </p:nvSpPr>
        <p:spPr>
          <a:xfrm>
            <a:off x="566476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972B71F-D3FC-4DA5-A210-194C99AFD32B}"/>
              </a:ext>
            </a:extLst>
          </p:cNvPr>
          <p:cNvSpPr/>
          <p:nvPr/>
        </p:nvSpPr>
        <p:spPr>
          <a:xfrm>
            <a:off x="1287785" y="2792690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C715F5C-D22F-42D4-9FB2-6ADDF8DDC027}"/>
              </a:ext>
            </a:extLst>
          </p:cNvPr>
          <p:cNvSpPr/>
          <p:nvPr/>
        </p:nvSpPr>
        <p:spPr>
          <a:xfrm>
            <a:off x="1050474" y="2796891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00DC9EC-F9A5-466C-A047-4B198B755671}"/>
              </a:ext>
            </a:extLst>
          </p:cNvPr>
          <p:cNvSpPr/>
          <p:nvPr/>
        </p:nvSpPr>
        <p:spPr>
          <a:xfrm>
            <a:off x="1689951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A827DFBC-876B-4D50-8CCF-2CCE8257EAE6}"/>
              </a:ext>
            </a:extLst>
          </p:cNvPr>
          <p:cNvSpPr/>
          <p:nvPr/>
        </p:nvSpPr>
        <p:spPr>
          <a:xfrm>
            <a:off x="3657600" y="1600200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740FE607-97A9-48F3-B511-5811D836C435}"/>
              </a:ext>
            </a:extLst>
          </p:cNvPr>
          <p:cNvSpPr/>
          <p:nvPr/>
        </p:nvSpPr>
        <p:spPr>
          <a:xfrm>
            <a:off x="2934929" y="1829825"/>
            <a:ext cx="749500" cy="200128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CA20F86-0C08-4FB2-B0AC-47A99307CD3F}"/>
              </a:ext>
            </a:extLst>
          </p:cNvPr>
          <p:cNvSpPr/>
          <p:nvPr/>
        </p:nvSpPr>
        <p:spPr>
          <a:xfrm>
            <a:off x="4488636" y="1821426"/>
            <a:ext cx="1216318" cy="208526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EDED332-C86C-45F0-A6DF-6DEF69D6E01C}"/>
              </a:ext>
            </a:extLst>
          </p:cNvPr>
          <p:cNvSpPr/>
          <p:nvPr/>
        </p:nvSpPr>
        <p:spPr>
          <a:xfrm>
            <a:off x="2823999" y="1829824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920597C-55D0-4100-90D2-52430205E86C}"/>
              </a:ext>
            </a:extLst>
          </p:cNvPr>
          <p:cNvSpPr/>
          <p:nvPr/>
        </p:nvSpPr>
        <p:spPr>
          <a:xfrm>
            <a:off x="4719313" y="1821425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7500C0B-2999-43A1-8A96-B720C9D93DD7}"/>
              </a:ext>
            </a:extLst>
          </p:cNvPr>
          <p:cNvSpPr/>
          <p:nvPr/>
        </p:nvSpPr>
        <p:spPr>
          <a:xfrm>
            <a:off x="5266930" y="1829824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E7EA168-49CC-4513-9BB7-B902EF4EEA40}"/>
              </a:ext>
            </a:extLst>
          </p:cNvPr>
          <p:cNvSpPr/>
          <p:nvPr/>
        </p:nvSpPr>
        <p:spPr>
          <a:xfrm>
            <a:off x="7049660" y="1813027"/>
            <a:ext cx="218554" cy="200128"/>
          </a:xfrm>
          <a:prstGeom prst="ellipse">
            <a:avLst/>
          </a:prstGeom>
          <a:solidFill>
            <a:srgbClr val="FF0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7C45C58-5C84-47AE-8835-F46D562BE78E}"/>
              </a:ext>
            </a:extLst>
          </p:cNvPr>
          <p:cNvSpPr/>
          <p:nvPr/>
        </p:nvSpPr>
        <p:spPr>
          <a:xfrm>
            <a:off x="5496096" y="2740241"/>
            <a:ext cx="1902542" cy="486696"/>
          </a:xfrm>
          <a:prstGeom prst="rect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/>
              <a:t>Topic</a:t>
            </a:r>
            <a:endParaRPr lang="en-NL" dirty="0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65251F8-E3EF-4C72-B630-F080EA861B83}"/>
              </a:ext>
            </a:extLst>
          </p:cNvPr>
          <p:cNvSpPr/>
          <p:nvPr/>
        </p:nvSpPr>
        <p:spPr>
          <a:xfrm>
            <a:off x="3655594" y="2666498"/>
            <a:ext cx="914400" cy="56043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Processor</a:t>
            </a:r>
            <a:endParaRPr lang="en-NL" sz="1100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580AC58F-E884-4599-8555-2BAE5807B63D}"/>
              </a:ext>
            </a:extLst>
          </p:cNvPr>
          <p:cNvSpPr/>
          <p:nvPr/>
        </p:nvSpPr>
        <p:spPr>
          <a:xfrm>
            <a:off x="4486630" y="2813984"/>
            <a:ext cx="1216318" cy="208526"/>
          </a:xfrm>
          <a:prstGeom prst="rightArrow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B3D55CC3-3421-4BB7-963D-99486F914172}"/>
              </a:ext>
            </a:extLst>
          </p:cNvPr>
          <p:cNvSpPr/>
          <p:nvPr/>
        </p:nvSpPr>
        <p:spPr>
          <a:xfrm>
            <a:off x="4717307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E22C45-6226-4EEB-A005-5A3F6B39A50F}"/>
              </a:ext>
            </a:extLst>
          </p:cNvPr>
          <p:cNvSpPr/>
          <p:nvPr/>
        </p:nvSpPr>
        <p:spPr>
          <a:xfrm>
            <a:off x="5264924" y="2802716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E7F805C-0D56-4E4A-B96E-896710BE12EC}"/>
              </a:ext>
            </a:extLst>
          </p:cNvPr>
          <p:cNvSpPr/>
          <p:nvPr/>
        </p:nvSpPr>
        <p:spPr>
          <a:xfrm>
            <a:off x="7047654" y="2879325"/>
            <a:ext cx="218554" cy="200128"/>
          </a:xfrm>
          <a:prstGeom prst="ellipse">
            <a:avLst/>
          </a:prstGeom>
          <a:solidFill>
            <a:srgbClr val="FFC000"/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1" name="Arrow: Striped Right 40">
            <a:extLst>
              <a:ext uri="{FF2B5EF4-FFF2-40B4-BE49-F238E27FC236}">
                <a16:creationId xmlns:a16="http://schemas.microsoft.com/office/drawing/2014/main" id="{93FE9113-F164-45A8-A162-E3E2CE91AA2F}"/>
              </a:ext>
            </a:extLst>
          </p:cNvPr>
          <p:cNvSpPr/>
          <p:nvPr/>
        </p:nvSpPr>
        <p:spPr>
          <a:xfrm>
            <a:off x="2409207" y="2821879"/>
            <a:ext cx="1334729" cy="200129"/>
          </a:xfrm>
          <a:prstGeom prst="striped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860592F-5D4D-4791-B59A-09F64F6430B8}"/>
              </a:ext>
            </a:extLst>
          </p:cNvPr>
          <p:cNvSpPr/>
          <p:nvPr/>
        </p:nvSpPr>
        <p:spPr>
          <a:xfrm>
            <a:off x="2570498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008584C-9B0A-48A3-8A26-051EE826E880}"/>
              </a:ext>
            </a:extLst>
          </p:cNvPr>
          <p:cNvSpPr/>
          <p:nvPr/>
        </p:nvSpPr>
        <p:spPr>
          <a:xfrm>
            <a:off x="2333187" y="2806917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003E60C-1B8C-42C0-9916-35D9FE095427}"/>
              </a:ext>
            </a:extLst>
          </p:cNvPr>
          <p:cNvSpPr/>
          <p:nvPr/>
        </p:nvSpPr>
        <p:spPr>
          <a:xfrm>
            <a:off x="2833302" y="2802716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E2A78C1B-339C-4C6B-85AA-C5006B2C29F9}"/>
              </a:ext>
            </a:extLst>
          </p:cNvPr>
          <p:cNvSpPr/>
          <p:nvPr/>
        </p:nvSpPr>
        <p:spPr>
          <a:xfrm rot="2219364">
            <a:off x="2712443" y="2319481"/>
            <a:ext cx="1104235" cy="212871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964744D-B63E-4D2F-9F4F-025F4CE463D5}"/>
              </a:ext>
            </a:extLst>
          </p:cNvPr>
          <p:cNvSpPr/>
          <p:nvPr/>
        </p:nvSpPr>
        <p:spPr>
          <a:xfrm>
            <a:off x="3462099" y="2691193"/>
            <a:ext cx="410283" cy="19172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EF051F-B8D3-4BD4-A9DC-F0079FBE2499}"/>
              </a:ext>
            </a:extLst>
          </p:cNvPr>
          <p:cNvSpPr/>
          <p:nvPr/>
        </p:nvSpPr>
        <p:spPr>
          <a:xfrm>
            <a:off x="3489675" y="2799758"/>
            <a:ext cx="218554" cy="200128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96DAC19-1839-40B8-B479-BD7AF0BF49B8}"/>
              </a:ext>
            </a:extLst>
          </p:cNvPr>
          <p:cNvSpPr/>
          <p:nvPr/>
        </p:nvSpPr>
        <p:spPr>
          <a:xfrm>
            <a:off x="4300348" y="2824839"/>
            <a:ext cx="305283" cy="158749"/>
          </a:xfrm>
          <a:prstGeom prst="ellips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7AFF81B7-6FAB-440C-8E13-364BA3D40959}"/>
              </a:ext>
            </a:extLst>
          </p:cNvPr>
          <p:cNvSpPr/>
          <p:nvPr/>
        </p:nvSpPr>
        <p:spPr>
          <a:xfrm>
            <a:off x="4372095" y="2856701"/>
            <a:ext cx="168283" cy="165307"/>
          </a:xfrm>
          <a:prstGeom prst="ellips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E025A0A-1C39-4471-B001-5A24A5713F2A}"/>
              </a:ext>
            </a:extLst>
          </p:cNvPr>
          <p:cNvSpPr/>
          <p:nvPr/>
        </p:nvSpPr>
        <p:spPr>
          <a:xfrm>
            <a:off x="3462099" y="3687902"/>
            <a:ext cx="1273301" cy="109389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/>
              <a:t>Table</a:t>
            </a:r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429614F-B735-4D2A-93C4-4498477A5C65}"/>
              </a:ext>
            </a:extLst>
          </p:cNvPr>
          <p:cNvSpPr/>
          <p:nvPr/>
        </p:nvSpPr>
        <p:spPr>
          <a:xfrm>
            <a:off x="3508624" y="4077359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04CD9C0-B4BF-4421-B511-1B35C42CBDE2}"/>
              </a:ext>
            </a:extLst>
          </p:cNvPr>
          <p:cNvSpPr/>
          <p:nvPr/>
        </p:nvSpPr>
        <p:spPr>
          <a:xfrm>
            <a:off x="3511423" y="4286145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E534E4F-580F-43A5-8BAA-BB11A64009D0}"/>
              </a:ext>
            </a:extLst>
          </p:cNvPr>
          <p:cNvSpPr/>
          <p:nvPr/>
        </p:nvSpPr>
        <p:spPr>
          <a:xfrm>
            <a:off x="3514222" y="4494931"/>
            <a:ext cx="1159903" cy="173816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F413C97E-5F9F-4D4D-BA23-84BFF45E5F4E}"/>
              </a:ext>
            </a:extLst>
          </p:cNvPr>
          <p:cNvSpPr/>
          <p:nvPr/>
        </p:nvSpPr>
        <p:spPr>
          <a:xfrm rot="16200000">
            <a:off x="3809190" y="3373135"/>
            <a:ext cx="642419" cy="190027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901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6" grpId="0" animBg="1"/>
      <p:bldP spid="17" grpId="0" animBg="1"/>
      <p:bldP spid="18" grpId="0" animBg="1"/>
      <p:bldP spid="2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19" grpId="0" animBg="1"/>
      <p:bldP spid="20" grpId="0" animBg="1"/>
      <p:bldP spid="2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0AB42-2D8D-43D9-9C74-E6E012955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Alternatives</a:t>
            </a:r>
            <a:r>
              <a:rPr lang="nl-NL" dirty="0"/>
              <a:t> for Apache </a:t>
            </a:r>
            <a:r>
              <a:rPr lang="nl-NL" dirty="0" err="1"/>
              <a:t>Kafka’s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Distributed Streaming Event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DDF6EB-57DB-49F3-B442-634BED7115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Apache Pulsar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Solace</a:t>
            </a:r>
            <a:r>
              <a:rPr lang="nl-NL" dirty="0"/>
              <a:t> </a:t>
            </a:r>
            <a:r>
              <a:rPr lang="nl-NL" dirty="0" err="1"/>
              <a:t>PubSub</a:t>
            </a:r>
            <a:r>
              <a:rPr lang="nl-NL" dirty="0"/>
              <a:t>+ Event Portal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Rabbit</a:t>
            </a:r>
            <a:r>
              <a:rPr lang="nl-NL" dirty="0"/>
              <a:t> MQ</a:t>
            </a:r>
            <a:br>
              <a:rPr lang="nl-NL" dirty="0"/>
            </a:br>
            <a:endParaRPr lang="nl-NL" dirty="0"/>
          </a:p>
          <a:p>
            <a:r>
              <a:rPr lang="nl-NL" dirty="0"/>
              <a:t>Apache Active MQ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Streaming Data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Apache </a:t>
            </a:r>
            <a:r>
              <a:rPr lang="nl-NL" dirty="0" err="1"/>
              <a:t>Spark</a:t>
            </a:r>
            <a:r>
              <a:rPr lang="nl-NL" dirty="0"/>
              <a:t> Streaming, </a:t>
            </a:r>
            <a:r>
              <a:rPr lang="nl-NL" dirty="0" err="1"/>
              <a:t>Conduit</a:t>
            </a:r>
            <a:r>
              <a:rPr lang="nl-NL" dirty="0"/>
              <a:t>, Faust, Apache Flink, Apache Storm, </a:t>
            </a:r>
            <a:r>
              <a:rPr lang="nl-NL" dirty="0" err="1"/>
              <a:t>Samza</a:t>
            </a:r>
            <a:r>
              <a:rPr lang="nl-NL" dirty="0"/>
              <a:t>, Apache Beam, Apache </a:t>
            </a:r>
            <a:r>
              <a:rPr lang="nl-NL" dirty="0" err="1"/>
              <a:t>Flume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A43E11-B0FD-4607-8D98-5A491918B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C0C8EF8-124B-4F51-9123-2A9150AB5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5595" y="2072649"/>
            <a:ext cx="2790336" cy="32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D3759150-4BB7-4E0E-B892-7ACC017CA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261" y="2544322"/>
            <a:ext cx="1206669" cy="985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3B">
            <a:extLst>
              <a:ext uri="{FF2B5EF4-FFF2-40B4-BE49-F238E27FC236}">
                <a16:creationId xmlns:a16="http://schemas.microsoft.com/office/drawing/2014/main" id="{2C10ABC4-CA31-45DB-8F07-B18776403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7261" y="807682"/>
            <a:ext cx="2503576" cy="474611"/>
          </a:xfrm>
          <a:prstGeom prst="rect">
            <a:avLst/>
          </a:prstGeom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2A04C808-2D2B-4877-A182-56A2CD269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595" y="1358041"/>
            <a:ext cx="19050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8537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1088-CA57-46F1-8173-B956E062A6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(-like) Cloud </a:t>
            </a:r>
            <a:r>
              <a:rPr lang="nl-NL" dirty="0" err="1"/>
              <a:t>Offering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AB6ABD-66D7-4EA8-B576-B755020F1B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Confluent</a:t>
            </a:r>
            <a:endParaRPr lang="nl-NL" dirty="0"/>
          </a:p>
          <a:p>
            <a:r>
              <a:rPr lang="nl-NL" dirty="0"/>
              <a:t>AWS</a:t>
            </a:r>
          </a:p>
          <a:p>
            <a:pPr lvl="1"/>
            <a:r>
              <a:rPr lang="en-US" dirty="0"/>
              <a:t>SQS</a:t>
            </a:r>
          </a:p>
          <a:p>
            <a:pPr lvl="1"/>
            <a:r>
              <a:rPr lang="en-US" dirty="0"/>
              <a:t>Managed Streaming for Apache Kafka (Amazon MSK)</a:t>
            </a:r>
          </a:p>
          <a:p>
            <a:pPr lvl="1"/>
            <a:r>
              <a:rPr lang="en-US" dirty="0" err="1"/>
              <a:t>EventBridge</a:t>
            </a:r>
            <a:r>
              <a:rPr lang="en-US" dirty="0"/>
              <a:t>, Kinesis</a:t>
            </a:r>
            <a:endParaRPr lang="nl-NL" dirty="0"/>
          </a:p>
          <a:p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Event Hub</a:t>
            </a:r>
          </a:p>
          <a:p>
            <a:pPr lvl="1"/>
            <a:r>
              <a:rPr lang="nl-NL" dirty="0" err="1"/>
              <a:t>EventGrid</a:t>
            </a:r>
            <a:r>
              <a:rPr lang="nl-NL" dirty="0"/>
              <a:t>, Stream Analytics</a:t>
            </a:r>
          </a:p>
          <a:p>
            <a:r>
              <a:rPr lang="nl-NL" dirty="0"/>
              <a:t>Oracle Cloud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Streams</a:t>
            </a:r>
          </a:p>
          <a:p>
            <a:r>
              <a:rPr lang="nl-NL" dirty="0"/>
              <a:t>Google Cloud Platform</a:t>
            </a:r>
          </a:p>
          <a:p>
            <a:pPr lvl="1"/>
            <a:r>
              <a:rPr lang="nl-NL" dirty="0" err="1"/>
              <a:t>PubSub</a:t>
            </a:r>
            <a:endParaRPr lang="nl-NL" dirty="0"/>
          </a:p>
          <a:p>
            <a:pPr lvl="1"/>
            <a:r>
              <a:rPr lang="nl-NL" dirty="0" err="1"/>
              <a:t>DataFlow</a:t>
            </a:r>
            <a:endParaRPr lang="nl-NL" dirty="0"/>
          </a:p>
          <a:p>
            <a:r>
              <a:rPr lang="nl-NL" dirty="0"/>
              <a:t>… (</a:t>
            </a:r>
            <a:r>
              <a:rPr lang="nl-NL" dirty="0" err="1"/>
              <a:t>Heroku</a:t>
            </a:r>
            <a:r>
              <a:rPr lang="nl-NL" dirty="0"/>
              <a:t>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, </a:t>
            </a:r>
            <a:r>
              <a:rPr lang="nl-NL" dirty="0" err="1"/>
              <a:t>Alibaba</a:t>
            </a:r>
            <a:r>
              <a:rPr lang="nl-NL" dirty="0"/>
              <a:t> Cloud </a:t>
            </a:r>
            <a:r>
              <a:rPr lang="nl-NL" dirty="0" err="1"/>
              <a:t>LogHub</a:t>
            </a:r>
            <a:r>
              <a:rPr lang="nl-NL" dirty="0"/>
              <a:t>, IBM Event Streams,…)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571B8B-01A9-45B7-9D3B-A398371B7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272A057A-A3EC-48DB-91F8-D08D71DE937E}"/>
              </a:ext>
            </a:extLst>
          </p:cNvPr>
          <p:cNvSpPr/>
          <p:nvPr/>
        </p:nvSpPr>
        <p:spPr>
          <a:xfrm>
            <a:off x="5448300" y="2186160"/>
            <a:ext cx="2865120" cy="1341120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69D27281-B706-4651-A5A5-0EAD6FC80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6616" y="2361205"/>
            <a:ext cx="1768488" cy="929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EEB75A-01FA-4892-8923-48571360DE23}"/>
              </a:ext>
            </a:extLst>
          </p:cNvPr>
          <p:cNvSpPr txBox="1"/>
          <p:nvPr/>
        </p:nvSpPr>
        <p:spPr>
          <a:xfrm>
            <a:off x="7700471" y="2549001"/>
            <a:ext cx="256480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600" dirty="0"/>
              <a:t>?</a:t>
            </a:r>
            <a:endParaRPr lang="en-NL" sz="3600" dirty="0" err="1"/>
          </a:p>
        </p:txBody>
      </p:sp>
    </p:spTree>
    <p:extLst>
      <p:ext uri="{BB962C8B-B14F-4D97-AF65-F5344CB8AC3E}">
        <p14:creationId xmlns:p14="http://schemas.microsoft.com/office/powerpoint/2010/main" val="210968456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from last week:</a:t>
            </a:r>
            <a:br>
              <a:rPr lang="en-US" dirty="0"/>
            </a:br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  <a:br>
              <a:rPr lang="en-US" dirty="0"/>
            </a:br>
            <a:r>
              <a:rPr lang="en-US" dirty="0"/>
              <a:t>Replace Redis by Apache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  <a:br>
              <a:rPr lang="en-US" sz="1200" i="1" dirty="0"/>
            </a:br>
            <a:r>
              <a:rPr lang="en-US" sz="1200" i="1" dirty="0"/>
              <a:t>to topic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268089" y="3881337"/>
            <a:ext cx="691723" cy="7114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77381" y="2083033"/>
            <a:ext cx="934874" cy="26617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51D87F-0206-4679-97B4-18DC0883E336}"/>
              </a:ext>
            </a:extLst>
          </p:cNvPr>
          <p:cNvSpPr/>
          <p:nvPr/>
        </p:nvSpPr>
        <p:spPr bwMode="auto">
          <a:xfrm>
            <a:off x="4970931" y="1118754"/>
            <a:ext cx="3965025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7BFAC3-505B-4995-876B-4A3C282DED5E}"/>
              </a:ext>
            </a:extLst>
          </p:cNvPr>
          <p:cNvGrpSpPr/>
          <p:nvPr/>
        </p:nvGrpSpPr>
        <p:grpSpPr>
          <a:xfrm>
            <a:off x="7971188" y="1270256"/>
            <a:ext cx="253730" cy="367930"/>
            <a:chOff x="9821876" y="953897"/>
            <a:chExt cx="320745" cy="47558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783078E-84DE-4B41-A662-7D941710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9465FE-6F4E-4AA2-B372-F4AB9E41FDD5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C4E69D-26DA-4A28-A935-E61DF88DEA7B}"/>
              </a:ext>
            </a:extLst>
          </p:cNvPr>
          <p:cNvGrpSpPr/>
          <p:nvPr/>
        </p:nvGrpSpPr>
        <p:grpSpPr>
          <a:xfrm>
            <a:off x="8383516" y="1273694"/>
            <a:ext cx="386868" cy="367930"/>
            <a:chOff x="9737725" y="953897"/>
            <a:chExt cx="489047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59BBD63-68D9-41F3-A665-442D428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84A94-4BBA-471F-B76B-3A8814FFEC6C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66" name="Picture 2" descr="Image result for logo kafka">
            <a:extLst>
              <a:ext uri="{FF2B5EF4-FFF2-40B4-BE49-F238E27FC236}">
                <a16:creationId xmlns:a16="http://schemas.microsoft.com/office/drawing/2014/main" id="{9D7BA7EF-2D22-4169-9352-5FD5C5B0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81" y="1174824"/>
            <a:ext cx="1084950" cy="6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logo kafka">
            <a:extLst>
              <a:ext uri="{FF2B5EF4-FFF2-40B4-BE49-F238E27FC236}">
                <a16:creationId xmlns:a16="http://schemas.microsoft.com/office/drawing/2014/main" id="{8705E6F8-97EC-4A66-8A47-3FC65DEE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33" y="3926772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32893AF-2389-4D56-A635-6D68BDF75274}"/>
              </a:ext>
            </a:extLst>
          </p:cNvPr>
          <p:cNvSpPr/>
          <p:nvPr/>
        </p:nvSpPr>
        <p:spPr>
          <a:xfrm>
            <a:off x="8435460" y="4045627"/>
            <a:ext cx="668838" cy="6437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74" name="Picture 2" descr="Image result for logo kafka">
            <a:extLst>
              <a:ext uri="{FF2B5EF4-FFF2-40B4-BE49-F238E27FC236}">
                <a16:creationId xmlns:a16="http://schemas.microsoft.com/office/drawing/2014/main" id="{37457E88-E276-4937-AB17-BF670BE5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03" y="4023306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DC4147-A3BB-4B2C-AECF-8491A5081402}"/>
              </a:ext>
            </a:extLst>
          </p:cNvPr>
          <p:cNvGrpSpPr/>
          <p:nvPr/>
        </p:nvGrpSpPr>
        <p:grpSpPr>
          <a:xfrm>
            <a:off x="5548787" y="580972"/>
            <a:ext cx="3093543" cy="493825"/>
            <a:chOff x="4911762" y="631349"/>
            <a:chExt cx="3996342" cy="74792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3984EDF-FDB2-4D71-9DA8-AD6AD2CA5612}"/>
                </a:ext>
              </a:extLst>
            </p:cNvPr>
            <p:cNvSpPr/>
            <p:nvPr/>
          </p:nvSpPr>
          <p:spPr>
            <a:xfrm>
              <a:off x="5066140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C42BC0B-DED6-4287-88DB-62B104D9EB14}"/>
                </a:ext>
              </a:extLst>
            </p:cNvPr>
            <p:cNvSpPr/>
            <p:nvPr/>
          </p:nvSpPr>
          <p:spPr>
            <a:xfrm>
              <a:off x="6435206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A3E9EE6-53F3-4AA2-ACE9-A5C2865DC1FB}"/>
                </a:ext>
              </a:extLst>
            </p:cNvPr>
            <p:cNvSpPr/>
            <p:nvPr/>
          </p:nvSpPr>
          <p:spPr>
            <a:xfrm>
              <a:off x="7804272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pic>
          <p:nvPicPr>
            <p:cNvPr id="80" name="Picture 2" descr="Image result for logo kafka">
              <a:extLst>
                <a:ext uri="{FF2B5EF4-FFF2-40B4-BE49-F238E27FC236}">
                  <a16:creationId xmlns:a16="http://schemas.microsoft.com/office/drawing/2014/main" id="{3B916C01-8F9A-42F1-B345-23F9973E9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1864" y="769564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mage result for logo kafka">
              <a:extLst>
                <a:ext uri="{FF2B5EF4-FFF2-40B4-BE49-F238E27FC236}">
                  <a16:creationId xmlns:a16="http://schemas.microsoft.com/office/drawing/2014/main" id="{C8145A14-DCAD-4BB9-AEA8-B9E8FE344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743" y="762858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Image result for logo kafka">
              <a:extLst>
                <a:ext uri="{FF2B5EF4-FFF2-40B4-BE49-F238E27FC236}">
                  <a16:creationId xmlns:a16="http://schemas.microsoft.com/office/drawing/2014/main" id="{B126EBC3-6BE1-48DC-8F0C-68D094FD9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621" y="756152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551B583-A89E-428C-A532-AC49DA2EB053}"/>
                </a:ext>
              </a:extLst>
            </p:cNvPr>
            <p:cNvSpPr/>
            <p:nvPr/>
          </p:nvSpPr>
          <p:spPr>
            <a:xfrm>
              <a:off x="4911762" y="631349"/>
              <a:ext cx="3996342" cy="7479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5370859-5ECD-4DDA-9365-F58C0E8ECE0E}"/>
                </a:ext>
              </a:extLst>
            </p:cNvPr>
            <p:cNvSpPr/>
            <p:nvPr/>
          </p:nvSpPr>
          <p:spPr>
            <a:xfrm>
              <a:off x="8319146" y="1201501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9094</a:t>
              </a:r>
              <a:endParaRPr lang="en-NL" sz="5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FDEA1FF-F8C8-4378-A9E3-A03E9B1B721D}"/>
                </a:ext>
              </a:extLst>
            </p:cNvPr>
            <p:cNvSpPr/>
            <p:nvPr/>
          </p:nvSpPr>
          <p:spPr>
            <a:xfrm>
              <a:off x="6977078" y="1217392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9093</a:t>
              </a:r>
              <a:endParaRPr lang="en-NL" sz="5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78A98DA-6988-4E03-878B-887B55D84A2B}"/>
                </a:ext>
              </a:extLst>
            </p:cNvPr>
            <p:cNvSpPr/>
            <p:nvPr/>
          </p:nvSpPr>
          <p:spPr>
            <a:xfrm>
              <a:off x="5635009" y="1233282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9092</a:t>
              </a:r>
              <a:endParaRPr lang="en-NL" sz="500" dirty="0"/>
            </a:p>
          </p:txBody>
        </p:sp>
        <p:sp>
          <p:nvSpPr>
            <p:cNvPr id="87" name="Cylinder 86">
              <a:extLst>
                <a:ext uri="{FF2B5EF4-FFF2-40B4-BE49-F238E27FC236}">
                  <a16:creationId xmlns:a16="http://schemas.microsoft.com/office/drawing/2014/main" id="{BBE12B4C-1E47-482B-B6D6-5656CE8ECA30}"/>
                </a:ext>
              </a:extLst>
            </p:cNvPr>
            <p:cNvSpPr/>
            <p:nvPr/>
          </p:nvSpPr>
          <p:spPr>
            <a:xfrm>
              <a:off x="6162713" y="756152"/>
              <a:ext cx="735656" cy="523391"/>
            </a:xfrm>
            <a:prstGeom prst="can">
              <a:avLst/>
            </a:prstGeom>
            <a:solidFill>
              <a:schemeClr val="accent1">
                <a:alpha val="7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test-topic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15BCBB-C49E-4135-8184-023245C5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4" y="1087782"/>
            <a:ext cx="3209029" cy="192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2FE23-4E56-4F21-AA8E-591D44CB45FA}"/>
              </a:ext>
            </a:extLst>
          </p:cNvPr>
          <p:cNvCxnSpPr/>
          <p:nvPr/>
        </p:nvCxnSpPr>
        <p:spPr>
          <a:xfrm flipH="1" flipV="1">
            <a:off x="785778" y="3044259"/>
            <a:ext cx="505196" cy="83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Image result for logo kafka">
            <a:extLst>
              <a:ext uri="{FF2B5EF4-FFF2-40B4-BE49-F238E27FC236}">
                <a16:creationId xmlns:a16="http://schemas.microsoft.com/office/drawing/2014/main" id="{7B1041FE-D465-44EB-8CA2-460B6B74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74" y="1751541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008653-96BE-4BB7-8C8F-B3B10D87F3A3}"/>
              </a:ext>
            </a:extLst>
          </p:cNvPr>
          <p:cNvSpPr/>
          <p:nvPr/>
        </p:nvSpPr>
        <p:spPr>
          <a:xfrm>
            <a:off x="3092605" y="869795"/>
            <a:ext cx="2468136" cy="1576039"/>
          </a:xfrm>
          <a:custGeom>
            <a:avLst/>
            <a:gdLst>
              <a:gd name="connsiteX0" fmla="*/ 0 w 2468136"/>
              <a:gd name="connsiteY0" fmla="*/ 1576039 h 1576039"/>
              <a:gd name="connsiteX1" fmla="*/ 639336 w 2468136"/>
              <a:gd name="connsiteY1" fmla="*/ 1486829 h 1576039"/>
              <a:gd name="connsiteX2" fmla="*/ 542693 w 2468136"/>
              <a:gd name="connsiteY2" fmla="*/ 564995 h 1576039"/>
              <a:gd name="connsiteX3" fmla="*/ 2468136 w 2468136"/>
              <a:gd name="connsiteY3" fmla="*/ 0 h 157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136" h="1576039">
                <a:moveTo>
                  <a:pt x="0" y="1576039"/>
                </a:moveTo>
                <a:lnTo>
                  <a:pt x="639336" y="1486829"/>
                </a:lnTo>
                <a:cubicBezTo>
                  <a:pt x="729785" y="1318322"/>
                  <a:pt x="237893" y="812800"/>
                  <a:pt x="542693" y="564995"/>
                </a:cubicBezTo>
                <a:cubicBezTo>
                  <a:pt x="847493" y="317190"/>
                  <a:pt x="1657814" y="158595"/>
                  <a:pt x="246813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89375D5-9BAB-4C28-A05A-36BA4760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343" y="3016457"/>
            <a:ext cx="3592328" cy="190407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500629" y="3128375"/>
            <a:ext cx="542208" cy="143419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C0A432EB-4D0B-41DC-A322-03590C84A1F7}"/>
              </a:ext>
            </a:extLst>
          </p:cNvPr>
          <p:cNvSpPr/>
          <p:nvPr/>
        </p:nvSpPr>
        <p:spPr>
          <a:xfrm>
            <a:off x="4996618" y="4812534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3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Snagit_SNG851">
            <a:extLst>
              <a:ext uri="{FF2B5EF4-FFF2-40B4-BE49-F238E27FC236}">
                <a16:creationId xmlns:a16="http://schemas.microsoft.com/office/drawing/2014/main" id="{20A76F40-B867-4C25-8C5A-D4AFFE72EFA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0007" y="792000"/>
            <a:ext cx="7984824" cy="4106466"/>
          </a:xfrm>
          <a:prstGeom prst="rect">
            <a:avLst/>
          </a:prstGeom>
        </p:spPr>
      </p:pic>
      <p:pic>
        <p:nvPicPr>
          <p:cNvPr id="45" name="Graphic 44" descr="Laptop with solid fill">
            <a:extLst>
              <a:ext uri="{FF2B5EF4-FFF2-40B4-BE49-F238E27FC236}">
                <a16:creationId xmlns:a16="http://schemas.microsoft.com/office/drawing/2014/main" id="{E49873F0-F9AC-4E9C-A853-1F3B8F1A0B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0212" y="3241857"/>
            <a:ext cx="2004646" cy="200464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467536" y="3272968"/>
            <a:ext cx="789776" cy="47041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7121320" y="3988640"/>
            <a:ext cx="569251" cy="33523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0ED2E5-8F00-4BFD-82E3-5A08525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/>
              <a:t>Inter-student (laptop/application) communication</a:t>
            </a:r>
          </a:p>
        </p:txBody>
      </p:sp>
      <p:pic>
        <p:nvPicPr>
          <p:cNvPr id="11" name="Graphic 10" descr="School boy outline">
            <a:extLst>
              <a:ext uri="{FF2B5EF4-FFF2-40B4-BE49-F238E27FC236}">
                <a16:creationId xmlns:a16="http://schemas.microsoft.com/office/drawing/2014/main" id="{15F3C3CB-4A96-4F6E-BC86-2CDF362FCCC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237" y="2241376"/>
            <a:ext cx="914400" cy="914400"/>
          </a:xfrm>
          <a:prstGeom prst="rect">
            <a:avLst/>
          </a:prstGeom>
        </p:spPr>
      </p:pic>
      <p:pic>
        <p:nvPicPr>
          <p:cNvPr id="15" name="Graphic 14" descr="School boy with solid fill">
            <a:extLst>
              <a:ext uri="{FF2B5EF4-FFF2-40B4-BE49-F238E27FC236}">
                <a16:creationId xmlns:a16="http://schemas.microsoft.com/office/drawing/2014/main" id="{04AB2D28-D2D8-4303-BB9E-63F75B9217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flipH="1">
            <a:off x="7512535" y="2866147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C982B-E7F7-4093-BCB7-F3727210D8AA}"/>
              </a:ext>
            </a:extLst>
          </p:cNvPr>
          <p:cNvSpPr txBox="1"/>
          <p:nvPr/>
        </p:nvSpPr>
        <p:spPr>
          <a:xfrm>
            <a:off x="1137626" y="2148883"/>
            <a:ext cx="7325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7A376-EFFB-4DCB-93A1-A09859026080}"/>
              </a:ext>
            </a:extLst>
          </p:cNvPr>
          <p:cNvSpPr txBox="1"/>
          <p:nvPr/>
        </p:nvSpPr>
        <p:spPr>
          <a:xfrm>
            <a:off x="7607456" y="2797973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Z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523DB7-7387-41C6-924F-0E4C24449896}"/>
              </a:ext>
            </a:extLst>
          </p:cNvPr>
          <p:cNvSpPr/>
          <p:nvPr/>
        </p:nvSpPr>
        <p:spPr>
          <a:xfrm>
            <a:off x="6087474" y="2202260"/>
            <a:ext cx="583126" cy="4551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pic>
        <p:nvPicPr>
          <p:cNvPr id="35" name="Graphic 34" descr="School boy with solid fill">
            <a:extLst>
              <a:ext uri="{FF2B5EF4-FFF2-40B4-BE49-F238E27FC236}">
                <a16:creationId xmlns:a16="http://schemas.microsoft.com/office/drawing/2014/main" id="{C47F7F7A-19E4-4B7B-99E2-322FABD3BA5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flipH="1">
            <a:off x="6266415" y="1085169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31344C8-B047-4F2E-AEFB-3A2A0BBC1FEC}"/>
              </a:ext>
            </a:extLst>
          </p:cNvPr>
          <p:cNvSpPr txBox="1"/>
          <p:nvPr/>
        </p:nvSpPr>
        <p:spPr>
          <a:xfrm>
            <a:off x="6366145" y="953536"/>
            <a:ext cx="72955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Y</a:t>
            </a:r>
          </a:p>
        </p:txBody>
      </p:sp>
      <p:pic>
        <p:nvPicPr>
          <p:cNvPr id="38" name="Graphic 37" descr="Laptop with solid fill">
            <a:extLst>
              <a:ext uri="{FF2B5EF4-FFF2-40B4-BE49-F238E27FC236}">
                <a16:creationId xmlns:a16="http://schemas.microsoft.com/office/drawing/2014/main" id="{B1AC8FCB-22E2-49E1-834D-D0634825CF9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76714" y="1479713"/>
            <a:ext cx="2004646" cy="2004646"/>
          </a:xfrm>
          <a:prstGeom prst="rect">
            <a:avLst/>
          </a:prstGeom>
        </p:spPr>
      </p:pic>
      <p:pic>
        <p:nvPicPr>
          <p:cNvPr id="40" name="Graphic 39" descr="Laptop outline">
            <a:extLst>
              <a:ext uri="{FF2B5EF4-FFF2-40B4-BE49-F238E27FC236}">
                <a16:creationId xmlns:a16="http://schemas.microsoft.com/office/drawing/2014/main" id="{5B327BD0-90AC-4EFF-B1E7-E5FF7D650E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33561" y="2571750"/>
            <a:ext cx="2111943" cy="2111943"/>
          </a:xfrm>
          <a:prstGeom prst="rect">
            <a:avLst/>
          </a:prstGeom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D3752DD-7890-4652-9625-DB2BA9E572C0}"/>
              </a:ext>
            </a:extLst>
          </p:cNvPr>
          <p:cNvCxnSpPr/>
          <p:nvPr/>
        </p:nvCxnSpPr>
        <p:spPr>
          <a:xfrm flipV="1">
            <a:off x="2257312" y="2429858"/>
            <a:ext cx="3830162" cy="1054501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D0ACD135-BE67-4F6D-8A8C-599699BE13ED}"/>
              </a:ext>
            </a:extLst>
          </p:cNvPr>
          <p:cNvCxnSpPr>
            <a:cxnSpLocks/>
            <a:endCxn id="6" idx="1"/>
          </p:cNvCxnSpPr>
          <p:nvPr/>
        </p:nvCxnSpPr>
        <p:spPr>
          <a:xfrm>
            <a:off x="2257312" y="3626251"/>
            <a:ext cx="4864008" cy="530006"/>
          </a:xfrm>
          <a:prstGeom prst="straightConnector1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8872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loud 23">
            <a:extLst>
              <a:ext uri="{FF2B5EF4-FFF2-40B4-BE49-F238E27FC236}">
                <a16:creationId xmlns:a16="http://schemas.microsoft.com/office/drawing/2014/main" id="{4EEFE057-0B5A-4C8E-A3F6-68E10579FBC3}"/>
              </a:ext>
            </a:extLst>
          </p:cNvPr>
          <p:cNvSpPr/>
          <p:nvPr/>
        </p:nvSpPr>
        <p:spPr>
          <a:xfrm>
            <a:off x="3410766" y="2080738"/>
            <a:ext cx="2710190" cy="2205150"/>
          </a:xfrm>
          <a:prstGeom prst="cloud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1131474" y="3159697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Produce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858217" y="3631516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686554" y="2335680"/>
            <a:ext cx="2041924" cy="1583127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211" y="3139610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5251938" y="3720627"/>
            <a:ext cx="1161026" cy="7981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962277" y="3971817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793" y="3788659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70" y="4108617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B04D3920-F6BB-4ADC-99C6-548BCE779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775096">
            <a:off x="3841173" y="2343714"/>
            <a:ext cx="1184134" cy="274647"/>
          </a:xfrm>
          <a:prstGeom prst="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01A506F9-93E0-4110-BEEC-3AE03361B312}"/>
              </a:ext>
            </a:extLst>
          </p:cNvPr>
          <p:cNvCxnSpPr>
            <a:cxnSpLocks/>
          </p:cNvCxnSpPr>
          <p:nvPr/>
        </p:nvCxnSpPr>
        <p:spPr>
          <a:xfrm flipV="1">
            <a:off x="3012145" y="3406992"/>
            <a:ext cx="979669" cy="511816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Lightning Bolt 64">
            <a:extLst>
              <a:ext uri="{FF2B5EF4-FFF2-40B4-BE49-F238E27FC236}">
                <a16:creationId xmlns:a16="http://schemas.microsoft.com/office/drawing/2014/main" id="{EE7EA2A6-B4DC-4B13-A5B0-774F54B5DDAC}"/>
              </a:ext>
            </a:extLst>
          </p:cNvPr>
          <p:cNvSpPr/>
          <p:nvPr/>
        </p:nvSpPr>
        <p:spPr>
          <a:xfrm>
            <a:off x="3114900" y="352531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380ED2E5-8F00-4BFD-82E3-5A08525DE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/>
              <a:t>Inter-student (laptop) communication</a:t>
            </a:r>
            <a:br>
              <a:rPr lang="en-US" dirty="0"/>
            </a:br>
            <a:r>
              <a:rPr lang="en-US" dirty="0"/>
              <a:t>Node-</a:t>
            </a:r>
            <a:r>
              <a:rPr lang="en-US" dirty="0" err="1"/>
              <a:t>Dapr</a:t>
            </a:r>
            <a:r>
              <a:rPr lang="en-US" dirty="0"/>
              <a:t> =&gt; Cloud </a:t>
            </a:r>
            <a:r>
              <a:rPr lang="en-US" dirty="0" err="1"/>
              <a:t>Karafka</a:t>
            </a:r>
            <a:r>
              <a:rPr lang="en-US" dirty="0"/>
              <a:t> =&gt; </a:t>
            </a:r>
            <a:r>
              <a:rPr lang="en-US" dirty="0" err="1"/>
              <a:t>Dapr</a:t>
            </a:r>
            <a:r>
              <a:rPr lang="en-US" dirty="0"/>
              <a:t>-Node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11B0E3B3-E02F-4975-9FBE-15EDA28B0E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14830" y="372062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86D15BEA-E430-404D-A3EC-ADB5D1C62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2964" y="4149750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Graphic 10" descr="School boy outline">
            <a:extLst>
              <a:ext uri="{FF2B5EF4-FFF2-40B4-BE49-F238E27FC236}">
                <a16:creationId xmlns:a16="http://schemas.microsoft.com/office/drawing/2014/main" id="{15F3C3CB-4A96-4F6E-BC86-2CDF362FCC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06850" y="2328145"/>
            <a:ext cx="914400" cy="914400"/>
          </a:xfrm>
          <a:prstGeom prst="rect">
            <a:avLst/>
          </a:prstGeom>
        </p:spPr>
      </p:pic>
      <p:pic>
        <p:nvPicPr>
          <p:cNvPr id="15" name="Graphic 14" descr="School boy with solid fill">
            <a:extLst>
              <a:ext uri="{FF2B5EF4-FFF2-40B4-BE49-F238E27FC236}">
                <a16:creationId xmlns:a16="http://schemas.microsoft.com/office/drawing/2014/main" id="{04AB2D28-D2D8-4303-BB9E-63F75B9217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>
            <a:off x="7752434" y="2815260"/>
            <a:ext cx="914400" cy="9144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A6C982B-E7F7-4093-BCB7-F3727210D8AA}"/>
              </a:ext>
            </a:extLst>
          </p:cNvPr>
          <p:cNvSpPr txBox="1"/>
          <p:nvPr/>
        </p:nvSpPr>
        <p:spPr>
          <a:xfrm>
            <a:off x="1056239" y="2235652"/>
            <a:ext cx="7325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X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F7A376-EFFB-4DCB-93A1-A09859026080}"/>
              </a:ext>
            </a:extLst>
          </p:cNvPr>
          <p:cNvSpPr txBox="1"/>
          <p:nvPr/>
        </p:nvSpPr>
        <p:spPr>
          <a:xfrm>
            <a:off x="7852164" y="2683627"/>
            <a:ext cx="7245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Z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03523DB7-7387-41C6-924F-0E4C24449896}"/>
              </a:ext>
            </a:extLst>
          </p:cNvPr>
          <p:cNvSpPr/>
          <p:nvPr/>
        </p:nvSpPr>
        <p:spPr>
          <a:xfrm>
            <a:off x="6853701" y="1661721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Consume</a:t>
            </a:r>
            <a:endParaRPr lang="nl-NL" dirty="0"/>
          </a:p>
          <a:p>
            <a:pPr algn="ctr"/>
            <a:endParaRPr lang="en-NL" dirty="0"/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763A1E51-E73F-4799-894A-EBE304E478FD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5244216" y="2548943"/>
            <a:ext cx="1164232" cy="54606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FAB4879-AD68-46DB-B9E9-50424CB8B38A}"/>
              </a:ext>
            </a:extLst>
          </p:cNvPr>
          <p:cNvSpPr/>
          <p:nvPr/>
        </p:nvSpPr>
        <p:spPr>
          <a:xfrm>
            <a:off x="5932711" y="24840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3" name="Picture 32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ADBA885-6EEB-43AD-A302-BAD39FB36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1654" y="2138822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8277925D-DFB5-40F2-A274-295FD10823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08448" y="21799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35" name="Graphic 34" descr="School boy with solid fill">
            <a:extLst>
              <a:ext uri="{FF2B5EF4-FFF2-40B4-BE49-F238E27FC236}">
                <a16:creationId xmlns:a16="http://schemas.microsoft.com/office/drawing/2014/main" id="{C47F7F7A-19E4-4B7B-99E2-322FABD3B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H="1">
            <a:off x="7747918" y="845465"/>
            <a:ext cx="914400" cy="914400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31344C8-B047-4F2E-AEFB-3A2A0BBC1FEC}"/>
              </a:ext>
            </a:extLst>
          </p:cNvPr>
          <p:cNvSpPr txBox="1"/>
          <p:nvPr/>
        </p:nvSpPr>
        <p:spPr>
          <a:xfrm>
            <a:off x="7847648" y="713832"/>
            <a:ext cx="72955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Student Y</a:t>
            </a:r>
          </a:p>
        </p:txBody>
      </p:sp>
    </p:spTree>
    <p:extLst>
      <p:ext uri="{BB962C8B-B14F-4D97-AF65-F5344CB8AC3E}">
        <p14:creationId xmlns:p14="http://schemas.microsoft.com/office/powerpoint/2010/main" val="173807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14" grpId="0" animBg="1"/>
      <p:bldP spid="65" grpId="0" animBg="1"/>
      <p:bldP spid="32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2A1BA2-9B4A-4A92-A81C-4BEFB2C8D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Labs on Kafka and Node and </a:t>
            </a:r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9C402B2-BC48-4E40-8668-011377E743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Programmatically work with Kafka from Node – with and without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publishing and consuming messages</a:t>
            </a:r>
          </a:p>
          <a:p>
            <a:r>
              <a:rPr lang="en-US" dirty="0"/>
              <a:t>Implement the CQRS pattern between two microservices</a:t>
            </a:r>
          </a:p>
          <a:p>
            <a:pPr lvl="1"/>
            <a:r>
              <a:rPr lang="en-US" dirty="0"/>
              <a:t>one is master of data, the other has a stand alone replica – to be synchronized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Implement decoupled conversation between multiple </a:t>
            </a:r>
            <a:br>
              <a:rPr lang="en-US" dirty="0"/>
            </a:br>
            <a:r>
              <a:rPr lang="en-US" dirty="0"/>
              <a:t>microservices – through Kafka</a:t>
            </a:r>
          </a:p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D95CB45-AB75-4E26-BACB-27EC2DB91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A43B22-FBF1-411A-A0A2-96FF7F7D4E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3470" y="2571750"/>
            <a:ext cx="2766300" cy="2156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7DCB04-AA3C-451E-B7F8-7AABADBF7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856" y="2034540"/>
            <a:ext cx="2079104" cy="922144"/>
          </a:xfrm>
          <a:prstGeom prst="rect">
            <a:avLst/>
          </a:prstGeom>
        </p:spPr>
      </p:pic>
      <p:grpSp>
        <p:nvGrpSpPr>
          <p:cNvPr id="49" name="Group 48">
            <a:extLst>
              <a:ext uri="{FF2B5EF4-FFF2-40B4-BE49-F238E27FC236}">
                <a16:creationId xmlns:a16="http://schemas.microsoft.com/office/drawing/2014/main" id="{962E8A82-CDA5-4999-A45B-373BC9680A86}"/>
              </a:ext>
            </a:extLst>
          </p:cNvPr>
          <p:cNvGrpSpPr/>
          <p:nvPr/>
        </p:nvGrpSpPr>
        <p:grpSpPr>
          <a:xfrm>
            <a:off x="2812218" y="3679415"/>
            <a:ext cx="2292744" cy="1207560"/>
            <a:chOff x="719999" y="789248"/>
            <a:chExt cx="8002534" cy="4048273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76EDB71-FB92-4B81-B0A2-F30495F2191A}"/>
                </a:ext>
              </a:extLst>
            </p:cNvPr>
            <p:cNvSpPr/>
            <p:nvPr/>
          </p:nvSpPr>
          <p:spPr>
            <a:xfrm>
              <a:off x="777515" y="2907441"/>
              <a:ext cx="1760220" cy="1001685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Billing</a:t>
              </a:r>
              <a:r>
                <a:rPr lang="nl-NL" sz="200" dirty="0"/>
                <a:t> Engine</a:t>
              </a:r>
            </a:p>
            <a:p>
              <a:pPr algn="ctr"/>
              <a:endParaRPr lang="en-NL" sz="200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65937F9-F50F-4CE4-A306-D751617AC03D}"/>
                </a:ext>
              </a:extLst>
            </p:cNvPr>
            <p:cNvSpPr/>
            <p:nvPr/>
          </p:nvSpPr>
          <p:spPr>
            <a:xfrm>
              <a:off x="6493769" y="2703442"/>
              <a:ext cx="1760220" cy="85344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/>
                <a:t>CRM</a:t>
              </a:r>
              <a:endParaRPr lang="nl-NL" sz="200" dirty="0"/>
            </a:p>
            <a:p>
              <a:pPr algn="ctr"/>
              <a:endParaRPr lang="en-NL" sz="200" dirty="0"/>
            </a:p>
          </p:txBody>
        </p:sp>
        <p:sp>
          <p:nvSpPr>
            <p:cNvPr id="14" name="Speech Bubble: Rectangle 13">
              <a:extLst>
                <a:ext uri="{FF2B5EF4-FFF2-40B4-BE49-F238E27FC236}">
                  <a16:creationId xmlns:a16="http://schemas.microsoft.com/office/drawing/2014/main" id="{05F8FC1E-A5D8-444C-8281-4280D5193BE4}"/>
                </a:ext>
              </a:extLst>
            </p:cNvPr>
            <p:cNvSpPr/>
            <p:nvPr/>
          </p:nvSpPr>
          <p:spPr>
            <a:xfrm>
              <a:off x="719999" y="2037228"/>
              <a:ext cx="1874519" cy="733470"/>
            </a:xfrm>
            <a:prstGeom prst="wedgeRectCallout">
              <a:avLst>
                <a:gd name="adj1" fmla="val 35495"/>
                <a:gd name="adj2" fmla="val 97050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/>
                <a:t>Handles </a:t>
              </a:r>
              <a:r>
                <a:rPr lang="nl-NL" sz="200" dirty="0" err="1"/>
                <a:t>assignment</a:t>
              </a:r>
              <a:r>
                <a:rPr lang="nl-NL" sz="200" dirty="0"/>
                <a:t> on workflow queue </a:t>
              </a:r>
              <a:r>
                <a:rPr lang="nl-NL" sz="200" dirty="0" err="1"/>
                <a:t>to</a:t>
              </a:r>
              <a:r>
                <a:rPr lang="nl-NL" sz="200" dirty="0"/>
                <a:t> produce a </a:t>
              </a:r>
              <a:r>
                <a:rPr lang="nl-NL" sz="200" dirty="0" err="1"/>
                <a:t>bill</a:t>
              </a:r>
              <a:r>
                <a:rPr lang="nl-NL" sz="200" dirty="0"/>
                <a:t> for a customer</a:t>
              </a:r>
              <a:endParaRPr lang="en-NL" sz="200" dirty="0"/>
            </a:p>
          </p:txBody>
        </p:sp>
        <p:sp>
          <p:nvSpPr>
            <p:cNvPr id="15" name="Cube 14">
              <a:extLst>
                <a:ext uri="{FF2B5EF4-FFF2-40B4-BE49-F238E27FC236}">
                  <a16:creationId xmlns:a16="http://schemas.microsoft.com/office/drawing/2014/main" id="{59D8D13D-0DCB-4B63-8DC9-5600B210F0B3}"/>
                </a:ext>
              </a:extLst>
            </p:cNvPr>
            <p:cNvSpPr/>
            <p:nvPr/>
          </p:nvSpPr>
          <p:spPr>
            <a:xfrm>
              <a:off x="3332595" y="2083424"/>
              <a:ext cx="2041924" cy="2124076"/>
            </a:xfrm>
            <a:prstGeom prst="cube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pic>
          <p:nvPicPr>
            <p:cNvPr id="16" name="Picture 2" descr="Image result for logo kafka">
              <a:extLst>
                <a:ext uri="{FF2B5EF4-FFF2-40B4-BE49-F238E27FC236}">
                  <a16:creationId xmlns:a16="http://schemas.microsoft.com/office/drawing/2014/main" id="{F56CEC0D-A9FD-470B-A858-B07133C5CF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5723" y="3203155"/>
              <a:ext cx="966850" cy="534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9A1397DF-B9BE-4466-B1A8-638E6CB8ABDF}"/>
                </a:ext>
              </a:extLst>
            </p:cNvPr>
            <p:cNvCxnSpPr>
              <a:cxnSpLocks/>
              <a:stCxn id="12" idx="3"/>
            </p:cNvCxnSpPr>
            <p:nvPr/>
          </p:nvCxnSpPr>
          <p:spPr>
            <a:xfrm flipV="1">
              <a:off x="2537735" y="3130164"/>
              <a:ext cx="1002027" cy="2781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Lightning Bolt 17">
              <a:extLst>
                <a:ext uri="{FF2B5EF4-FFF2-40B4-BE49-F238E27FC236}">
                  <a16:creationId xmlns:a16="http://schemas.microsoft.com/office/drawing/2014/main" id="{F21E976E-0D48-4050-B359-F8A7CD6D28AF}"/>
                </a:ext>
              </a:extLst>
            </p:cNvPr>
            <p:cNvSpPr/>
            <p:nvPr/>
          </p:nvSpPr>
          <p:spPr>
            <a:xfrm>
              <a:off x="2686373" y="3171447"/>
              <a:ext cx="229364" cy="390619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73B29998-0CF3-4BFD-AB82-3199C0BB2944}"/>
                </a:ext>
              </a:extLst>
            </p:cNvPr>
            <p:cNvCxnSpPr>
              <a:cxnSpLocks/>
              <a:stCxn id="25" idx="3"/>
              <a:endCxn id="13" idx="1"/>
            </p:cNvCxnSpPr>
            <p:nvPr/>
          </p:nvCxnSpPr>
          <p:spPr>
            <a:xfrm flipV="1">
              <a:off x="4711041" y="3130162"/>
              <a:ext cx="1782728" cy="18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20" name="Lightning Bolt 19">
              <a:extLst>
                <a:ext uri="{FF2B5EF4-FFF2-40B4-BE49-F238E27FC236}">
                  <a16:creationId xmlns:a16="http://schemas.microsoft.com/office/drawing/2014/main" id="{C9A373EB-08BD-4DE5-87DD-FA602FE11205}"/>
                </a:ext>
              </a:extLst>
            </p:cNvPr>
            <p:cNvSpPr/>
            <p:nvPr/>
          </p:nvSpPr>
          <p:spPr>
            <a:xfrm>
              <a:off x="5592046" y="2818522"/>
              <a:ext cx="243840" cy="518460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sp>
          <p:nvSpPr>
            <p:cNvPr id="21" name="Speech Bubble: Rectangle 20">
              <a:extLst>
                <a:ext uri="{FF2B5EF4-FFF2-40B4-BE49-F238E27FC236}">
                  <a16:creationId xmlns:a16="http://schemas.microsoft.com/office/drawing/2014/main" id="{F5A187E6-AE70-441A-96DE-5B1AF6820462}"/>
                </a:ext>
              </a:extLst>
            </p:cNvPr>
            <p:cNvSpPr/>
            <p:nvPr/>
          </p:nvSpPr>
          <p:spPr>
            <a:xfrm>
              <a:off x="1288747" y="4104051"/>
              <a:ext cx="1874519" cy="733470"/>
            </a:xfrm>
            <a:prstGeom prst="wedgeRectCallout">
              <a:avLst>
                <a:gd name="adj1" fmla="val 24994"/>
                <a:gd name="adj2" fmla="val -151845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Publish</a:t>
              </a:r>
              <a:r>
                <a:rPr lang="nl-NL" sz="200" dirty="0"/>
                <a:t> Event </a:t>
              </a:r>
              <a:r>
                <a:rPr lang="nl-NL" sz="200" dirty="0" err="1"/>
                <a:t>to</a:t>
              </a:r>
              <a:r>
                <a:rPr lang="nl-NL" sz="200" dirty="0"/>
                <a:t> </a:t>
              </a:r>
              <a:r>
                <a:rPr lang="nl-NL" sz="200" dirty="0" err="1"/>
                <a:t>Kafka</a:t>
              </a:r>
              <a:r>
                <a:rPr lang="nl-NL" sz="200" dirty="0"/>
                <a:t> Topic </a:t>
              </a:r>
              <a:r>
                <a:rPr lang="nl-NL" sz="200" dirty="0" err="1"/>
                <a:t>with</a:t>
              </a:r>
              <a:r>
                <a:rPr lang="nl-NL" sz="200" dirty="0"/>
                <a:t> question details </a:t>
              </a:r>
              <a:r>
                <a:rPr lang="nl-NL" sz="200" dirty="0" err="1"/>
                <a:t>and</a:t>
              </a:r>
              <a:r>
                <a:rPr lang="nl-NL" sz="200" dirty="0"/>
                <a:t> </a:t>
              </a:r>
              <a:r>
                <a:rPr lang="nl-NL" sz="200" b="1" dirty="0" err="1"/>
                <a:t>conversation</a:t>
              </a:r>
              <a:r>
                <a:rPr lang="nl-NL" sz="200" b="1" dirty="0"/>
                <a:t> </a:t>
              </a:r>
              <a:r>
                <a:rPr lang="nl-NL" sz="200" b="1" dirty="0" err="1"/>
                <a:t>identifier</a:t>
              </a:r>
              <a:endParaRPr lang="en-NL" sz="200" b="1" dirty="0"/>
            </a:p>
          </p:txBody>
        </p:sp>
        <p:sp>
          <p:nvSpPr>
            <p:cNvPr id="22" name="Speech Bubble: Rectangle 21">
              <a:extLst>
                <a:ext uri="{FF2B5EF4-FFF2-40B4-BE49-F238E27FC236}">
                  <a16:creationId xmlns:a16="http://schemas.microsoft.com/office/drawing/2014/main" id="{21082108-7EA6-4BB3-9043-A44BBBC34368}"/>
                </a:ext>
              </a:extLst>
            </p:cNvPr>
            <p:cNvSpPr/>
            <p:nvPr/>
          </p:nvSpPr>
          <p:spPr>
            <a:xfrm>
              <a:off x="6142440" y="3853704"/>
              <a:ext cx="2580093" cy="717163"/>
            </a:xfrm>
            <a:prstGeom prst="wedgeRectCallout">
              <a:avLst>
                <a:gd name="adj1" fmla="val -36813"/>
                <a:gd name="adj2" fmla="val -153178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Consume</a:t>
              </a:r>
              <a:r>
                <a:rPr lang="nl-NL" sz="200" dirty="0"/>
                <a:t> Event, handle </a:t>
              </a:r>
              <a:r>
                <a:rPr lang="nl-NL" sz="200" dirty="0" err="1"/>
                <a:t>the</a:t>
              </a:r>
              <a:r>
                <a:rPr lang="nl-NL" sz="200" dirty="0"/>
                <a:t> question </a:t>
              </a:r>
              <a:r>
                <a:rPr lang="nl-NL" sz="200" dirty="0" err="1"/>
                <a:t>and</a:t>
              </a:r>
              <a:r>
                <a:rPr lang="nl-NL" sz="200" dirty="0"/>
                <a:t> </a:t>
              </a:r>
              <a:r>
                <a:rPr lang="nl-NL" sz="200" dirty="0" err="1"/>
                <a:t>publish</a:t>
              </a:r>
              <a:r>
                <a:rPr lang="nl-NL" sz="200" dirty="0"/>
                <a:t> a response </a:t>
              </a:r>
              <a:r>
                <a:rPr lang="nl-NL" sz="200" dirty="0" err="1"/>
                <a:t>with</a:t>
              </a:r>
              <a:r>
                <a:rPr lang="nl-NL" sz="200" dirty="0"/>
                <a:t> customer details on a second queue – </a:t>
              </a:r>
              <a:r>
                <a:rPr lang="nl-NL" sz="200" dirty="0" err="1"/>
                <a:t>including</a:t>
              </a:r>
              <a:r>
                <a:rPr lang="nl-NL" sz="200" dirty="0"/>
                <a:t> </a:t>
              </a:r>
              <a:r>
                <a:rPr lang="nl-NL" sz="200" dirty="0" err="1"/>
                <a:t>the</a:t>
              </a:r>
              <a:r>
                <a:rPr lang="nl-NL" sz="200" dirty="0"/>
                <a:t> </a:t>
              </a:r>
              <a:r>
                <a:rPr lang="nl-NL" sz="200" b="1" dirty="0" err="1"/>
                <a:t>conversation</a:t>
              </a:r>
              <a:r>
                <a:rPr lang="nl-NL" sz="200" b="1" dirty="0"/>
                <a:t> </a:t>
              </a:r>
              <a:r>
                <a:rPr lang="nl-NL" sz="200" b="1" dirty="0" err="1"/>
                <a:t>identifier</a:t>
              </a:r>
              <a:endParaRPr lang="en-NL" sz="200" b="1" dirty="0"/>
            </a:p>
          </p:txBody>
        </p:sp>
        <p:pic>
          <p:nvPicPr>
            <p:cNvPr id="23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AEA6AB22-6BCC-4B76-A7B3-2EF4ECCF72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9221" y="2924696"/>
              <a:ext cx="615366" cy="37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3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C4C8EB89-4934-4C5C-A0FE-F43D9C13E1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1722" y="3180543"/>
              <a:ext cx="615366" cy="37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D63EA56-2026-47EF-8856-C4E27466730A}"/>
                </a:ext>
              </a:extLst>
            </p:cNvPr>
            <p:cNvSpPr/>
            <p:nvPr/>
          </p:nvSpPr>
          <p:spPr>
            <a:xfrm>
              <a:off x="3539762" y="3052702"/>
              <a:ext cx="1171279" cy="15860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questions</a:t>
              </a:r>
              <a:endParaRPr lang="en-NL" sz="200" dirty="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DFC562-0231-4EA2-B4E5-43509B1036DC}"/>
                </a:ext>
              </a:extLst>
            </p:cNvPr>
            <p:cNvSpPr/>
            <p:nvPr/>
          </p:nvSpPr>
          <p:spPr>
            <a:xfrm>
              <a:off x="3539762" y="3695099"/>
              <a:ext cx="1171279" cy="15860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answers</a:t>
              </a:r>
              <a:endParaRPr lang="en-NL" sz="200" dirty="0"/>
            </a:p>
          </p:txBody>
        </p: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5DC560B-B128-43AE-9E41-D6966E607FD7}"/>
                </a:ext>
              </a:extLst>
            </p:cNvPr>
            <p:cNvCxnSpPr>
              <a:endCxn id="26" idx="3"/>
            </p:cNvCxnSpPr>
            <p:nvPr/>
          </p:nvCxnSpPr>
          <p:spPr>
            <a:xfrm rot="10800000" flipV="1">
              <a:off x="4711041" y="3369026"/>
              <a:ext cx="1782728" cy="405375"/>
            </a:xfrm>
            <a:prstGeom prst="bentConnector3">
              <a:avLst>
                <a:gd name="adj1" fmla="val 23027"/>
              </a:avLst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7B007188-4193-4C4C-9C24-458B114E92E8}"/>
                </a:ext>
              </a:extLst>
            </p:cNvPr>
            <p:cNvSpPr/>
            <p:nvPr/>
          </p:nvSpPr>
          <p:spPr>
            <a:xfrm>
              <a:off x="5606741" y="3515171"/>
              <a:ext cx="243840" cy="518460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6971E40-DFDD-4AEC-8BF1-83D0055262A5}"/>
                </a:ext>
              </a:extLst>
            </p:cNvPr>
            <p:cNvCxnSpPr>
              <a:stCxn id="26" idx="1"/>
            </p:cNvCxnSpPr>
            <p:nvPr/>
          </p:nvCxnSpPr>
          <p:spPr>
            <a:xfrm flipH="1" flipV="1">
              <a:off x="2532861" y="3569998"/>
              <a:ext cx="1006901" cy="2044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0" name="Cylinder 29">
              <a:extLst>
                <a:ext uri="{FF2B5EF4-FFF2-40B4-BE49-F238E27FC236}">
                  <a16:creationId xmlns:a16="http://schemas.microsoft.com/office/drawing/2014/main" id="{733D942F-B7E2-4E05-96BF-FCC0B4D4243C}"/>
                </a:ext>
              </a:extLst>
            </p:cNvPr>
            <p:cNvSpPr/>
            <p:nvPr/>
          </p:nvSpPr>
          <p:spPr>
            <a:xfrm>
              <a:off x="7663812" y="3180543"/>
              <a:ext cx="493942" cy="312971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6AE855EB-F70E-4996-8555-0A08AAF3FBC6}"/>
                </a:ext>
              </a:extLst>
            </p:cNvPr>
            <p:cNvSpPr/>
            <p:nvPr/>
          </p:nvSpPr>
          <p:spPr>
            <a:xfrm>
              <a:off x="3523168" y="2684139"/>
              <a:ext cx="1171279" cy="158606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/>
                <a:t>workflow-queue</a:t>
              </a:r>
              <a:endParaRPr lang="en-NL" sz="20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4CA28815-EA28-4D18-B421-2E79F1597C00}"/>
                </a:ext>
              </a:extLst>
            </p:cNvPr>
            <p:cNvCxnSpPr>
              <a:cxnSpLocks/>
              <a:stCxn id="31" idx="1"/>
            </p:cNvCxnSpPr>
            <p:nvPr/>
          </p:nvCxnSpPr>
          <p:spPr>
            <a:xfrm flipH="1">
              <a:off x="2414443" y="2763442"/>
              <a:ext cx="1108725" cy="37345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33" name="Lightning Bolt 32">
              <a:extLst>
                <a:ext uri="{FF2B5EF4-FFF2-40B4-BE49-F238E27FC236}">
                  <a16:creationId xmlns:a16="http://schemas.microsoft.com/office/drawing/2014/main" id="{10B7B0DF-4A03-4AC2-887B-50D9BB557B90}"/>
                </a:ext>
              </a:extLst>
            </p:cNvPr>
            <p:cNvSpPr/>
            <p:nvPr/>
          </p:nvSpPr>
          <p:spPr>
            <a:xfrm>
              <a:off x="3016076" y="3418513"/>
              <a:ext cx="229364" cy="399908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39DCA073-6E69-44AF-867B-DC8A908FD711}"/>
                </a:ext>
              </a:extLst>
            </p:cNvPr>
            <p:cNvSpPr/>
            <p:nvPr/>
          </p:nvSpPr>
          <p:spPr>
            <a:xfrm>
              <a:off x="2915737" y="2720027"/>
              <a:ext cx="229364" cy="399908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BE62D90A-83AA-46AD-BE1E-D92866415BE4}"/>
                </a:ext>
              </a:extLst>
            </p:cNvPr>
            <p:cNvSpPr/>
            <p:nvPr/>
          </p:nvSpPr>
          <p:spPr>
            <a:xfrm>
              <a:off x="5602405" y="813069"/>
              <a:ext cx="1473094" cy="872389"/>
            </a:xfrm>
            <a:prstGeom prst="roundRect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Billing</a:t>
              </a:r>
              <a:r>
                <a:rPr lang="nl-NL" sz="200" dirty="0"/>
                <a:t> Run </a:t>
              </a:r>
              <a:r>
                <a:rPr lang="nl-NL" sz="200" dirty="0" err="1"/>
                <a:t>Coordinator</a:t>
              </a:r>
              <a:endParaRPr lang="nl-NL" sz="200" dirty="0"/>
            </a:p>
            <a:p>
              <a:pPr algn="ctr"/>
              <a:endParaRPr lang="nl-NL" sz="200" dirty="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9C2368FB-E251-495E-B8B8-1342F372E799}"/>
                </a:ext>
              </a:extLst>
            </p:cNvPr>
            <p:cNvCxnSpPr>
              <a:cxnSpLocks/>
              <a:stCxn id="35" idx="2"/>
              <a:endCxn id="31" idx="3"/>
            </p:cNvCxnSpPr>
            <p:nvPr/>
          </p:nvCxnSpPr>
          <p:spPr>
            <a:xfrm rot="5400000">
              <a:off x="4977708" y="1402198"/>
              <a:ext cx="1077984" cy="1644505"/>
            </a:xfrm>
            <a:prstGeom prst="bentConnector2">
              <a:avLst/>
            </a:prstGeom>
            <a:ln>
              <a:solidFill>
                <a:schemeClr val="tx1">
                  <a:lumMod val="95000"/>
                  <a:lumOff val="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Lightning Bolt 36">
              <a:extLst>
                <a:ext uri="{FF2B5EF4-FFF2-40B4-BE49-F238E27FC236}">
                  <a16:creationId xmlns:a16="http://schemas.microsoft.com/office/drawing/2014/main" id="{2671BFF0-AEAC-440E-9A98-D8516515EC98}"/>
                </a:ext>
              </a:extLst>
            </p:cNvPr>
            <p:cNvSpPr/>
            <p:nvPr/>
          </p:nvSpPr>
          <p:spPr>
            <a:xfrm>
              <a:off x="6254375" y="1962483"/>
              <a:ext cx="169156" cy="299389"/>
            </a:xfrm>
            <a:prstGeom prst="lightningBol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200"/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AA5D6C1C-A571-4010-A823-172504356A27}"/>
                </a:ext>
              </a:extLst>
            </p:cNvPr>
            <p:cNvSpPr/>
            <p:nvPr/>
          </p:nvSpPr>
          <p:spPr>
            <a:xfrm>
              <a:off x="7170958" y="858398"/>
              <a:ext cx="1276159" cy="733470"/>
            </a:xfrm>
            <a:prstGeom prst="wedgeRectCallout">
              <a:avLst>
                <a:gd name="adj1" fmla="val -63315"/>
                <a:gd name="adj2" fmla="val 28684"/>
              </a:avLst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200" dirty="0" err="1"/>
                <a:t>Create</a:t>
              </a:r>
              <a:r>
                <a:rPr lang="nl-NL" sz="200" dirty="0"/>
                <a:t> </a:t>
              </a:r>
              <a:r>
                <a:rPr lang="nl-NL" sz="200" dirty="0" err="1"/>
                <a:t>bill</a:t>
              </a:r>
              <a:r>
                <a:rPr lang="nl-NL" sz="200" dirty="0"/>
                <a:t> processing </a:t>
              </a:r>
              <a:r>
                <a:rPr lang="nl-NL" sz="200" dirty="0" err="1"/>
                <a:t>instructions</a:t>
              </a:r>
              <a:r>
                <a:rPr lang="nl-NL" sz="200" dirty="0"/>
                <a:t> for </a:t>
              </a:r>
              <a:r>
                <a:rPr lang="nl-NL" sz="200" dirty="0" err="1"/>
                <a:t>customers</a:t>
              </a:r>
              <a:endParaRPr lang="en-NL" sz="200" dirty="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6DDF8D8-D85A-4A57-A604-FB532AE0449C}"/>
                </a:ext>
              </a:extLst>
            </p:cNvPr>
            <p:cNvSpPr/>
            <p:nvPr/>
          </p:nvSpPr>
          <p:spPr>
            <a:xfrm>
              <a:off x="7100651" y="789248"/>
              <a:ext cx="243348" cy="2154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>
                  <a:solidFill>
                    <a:schemeClr val="tx2">
                      <a:lumMod val="50000"/>
                    </a:schemeClr>
                  </a:solidFill>
                </a:rPr>
                <a:t>1</a:t>
              </a:r>
              <a:endParaRPr lang="en-NL" sz="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E75E190E-D596-43DF-9D2A-9DAD589DAF09}"/>
                </a:ext>
              </a:extLst>
            </p:cNvPr>
            <p:cNvSpPr/>
            <p:nvPr/>
          </p:nvSpPr>
          <p:spPr>
            <a:xfrm>
              <a:off x="2408321" y="2564373"/>
              <a:ext cx="243348" cy="2154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>
                  <a:solidFill>
                    <a:schemeClr val="tx2">
                      <a:lumMod val="50000"/>
                    </a:schemeClr>
                  </a:solidFill>
                </a:rPr>
                <a:t>2</a:t>
              </a:r>
              <a:endParaRPr lang="en-NL" sz="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6EE08EF-2820-4A5F-8A60-19F4042DDC51}"/>
                </a:ext>
              </a:extLst>
            </p:cNvPr>
            <p:cNvSpPr/>
            <p:nvPr/>
          </p:nvSpPr>
          <p:spPr>
            <a:xfrm>
              <a:off x="2449203" y="3251874"/>
              <a:ext cx="243348" cy="2154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>
                  <a:solidFill>
                    <a:schemeClr val="tx2">
                      <a:lumMod val="50000"/>
                    </a:schemeClr>
                  </a:solidFill>
                </a:rPr>
                <a:t>3</a:t>
              </a:r>
              <a:endParaRPr lang="en-NL" sz="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BCB92CE9-0CD4-4D79-BBAE-0FC61F99005C}"/>
                </a:ext>
              </a:extLst>
            </p:cNvPr>
            <p:cNvSpPr/>
            <p:nvPr/>
          </p:nvSpPr>
          <p:spPr>
            <a:xfrm>
              <a:off x="6725991" y="3617138"/>
              <a:ext cx="243348" cy="2154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>
                  <a:solidFill>
                    <a:schemeClr val="tx2">
                      <a:lumMod val="50000"/>
                    </a:schemeClr>
                  </a:solidFill>
                </a:rPr>
                <a:t>4</a:t>
              </a:r>
              <a:endParaRPr lang="en-NL" sz="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E2472DCC-0DD1-4E50-A402-14DDF2435207}"/>
                </a:ext>
              </a:extLst>
            </p:cNvPr>
            <p:cNvSpPr/>
            <p:nvPr/>
          </p:nvSpPr>
          <p:spPr>
            <a:xfrm>
              <a:off x="1997654" y="3754389"/>
              <a:ext cx="243348" cy="215497"/>
            </a:xfrm>
            <a:prstGeom prst="ellips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tx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200" dirty="0">
                  <a:solidFill>
                    <a:schemeClr val="tx2">
                      <a:lumMod val="50000"/>
                    </a:schemeClr>
                  </a:solidFill>
                </a:rPr>
                <a:t>5</a:t>
              </a:r>
              <a:endParaRPr lang="en-NL" sz="2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pic>
          <p:nvPicPr>
            <p:cNvPr id="44" name="Picture 24" descr="https://s14-eu5.startpage.com/cgi-bin/serveimage?url=https:%2F%2Fnodejs.org%2Fstatic%2Fimages%2Flogos%2Fnodejs-new-pantone-black.png&amp;sp=41ff74e295d7d40368fb486501455d1a">
              <a:extLst>
                <a:ext uri="{FF2B5EF4-FFF2-40B4-BE49-F238E27FC236}">
                  <a16:creationId xmlns:a16="http://schemas.microsoft.com/office/drawing/2014/main" id="{3709CA86-9766-4437-9DA8-3E92D3C7A22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45605" y="1318171"/>
              <a:ext cx="615366" cy="3769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Graphic 44" descr="Gears outline">
              <a:extLst>
                <a:ext uri="{FF2B5EF4-FFF2-40B4-BE49-F238E27FC236}">
                  <a16:creationId xmlns:a16="http://schemas.microsoft.com/office/drawing/2014/main" id="{5F6A5D30-4FA6-4B42-A05A-35C1E9E5EB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5953" y="3379267"/>
              <a:ext cx="533691" cy="533691"/>
            </a:xfrm>
            <a:prstGeom prst="rect">
              <a:avLst/>
            </a:prstGeom>
          </p:spPr>
        </p:pic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3690BB02-7762-4986-9475-0980B8F56C1D}"/>
                </a:ext>
              </a:extLst>
            </p:cNvPr>
            <p:cNvSpPr/>
            <p:nvPr/>
          </p:nvSpPr>
          <p:spPr>
            <a:xfrm>
              <a:off x="846678" y="3862137"/>
              <a:ext cx="181606" cy="374865"/>
            </a:xfrm>
            <a:prstGeom prst="down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sp>
          <p:nvSpPr>
            <p:cNvPr id="47" name="Rectangle: Folded Corner 46">
              <a:extLst>
                <a:ext uri="{FF2B5EF4-FFF2-40B4-BE49-F238E27FC236}">
                  <a16:creationId xmlns:a16="http://schemas.microsoft.com/office/drawing/2014/main" id="{6D7FEE81-E81E-4722-A7DF-0C9C56DF0258}"/>
                </a:ext>
              </a:extLst>
            </p:cNvPr>
            <p:cNvSpPr/>
            <p:nvPr/>
          </p:nvSpPr>
          <p:spPr>
            <a:xfrm>
              <a:off x="793836" y="4266738"/>
              <a:ext cx="250769" cy="356839"/>
            </a:xfrm>
            <a:prstGeom prst="foldedCorner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0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8E0184C6-33C0-40E0-9475-75687E448B23}"/>
                </a:ext>
              </a:extLst>
            </p:cNvPr>
            <p:cNvSpPr txBox="1"/>
            <p:nvPr/>
          </p:nvSpPr>
          <p:spPr>
            <a:xfrm>
              <a:off x="823897" y="4291968"/>
              <a:ext cx="117500" cy="10318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" dirty="0"/>
                <a:t>bill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0869092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F00A49-32A4-4F89-9587-4CCE81E0B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– Microservice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8898D0-23D5-4664-80C3-20E382CC3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Asynchronous</a:t>
            </a:r>
            <a:r>
              <a:rPr lang="nl-NL" dirty="0"/>
              <a:t> </a:t>
            </a:r>
            <a:r>
              <a:rPr lang="nl-NL" dirty="0" err="1"/>
              <a:t>conversation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microservices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06F07B-0D47-413B-A430-98C4AB33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7564B44-F9E0-47BB-BFD4-A3D198AD30FA}"/>
              </a:ext>
            </a:extLst>
          </p:cNvPr>
          <p:cNvSpPr/>
          <p:nvPr/>
        </p:nvSpPr>
        <p:spPr>
          <a:xfrm>
            <a:off x="777515" y="2907441"/>
            <a:ext cx="1760220" cy="1001685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Engine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3D2D70-6CC9-470A-AA5B-60C3308AE141}"/>
              </a:ext>
            </a:extLst>
          </p:cNvPr>
          <p:cNvSpPr/>
          <p:nvPr/>
        </p:nvSpPr>
        <p:spPr>
          <a:xfrm>
            <a:off x="6493769" y="2703442"/>
            <a:ext cx="176022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CRM</a:t>
            </a:r>
            <a:endParaRPr lang="nl-NL" dirty="0"/>
          </a:p>
          <a:p>
            <a:pPr algn="ctr"/>
            <a:endParaRPr lang="en-NL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9AF5586-F584-409B-B59D-D27E96865B0A}"/>
              </a:ext>
            </a:extLst>
          </p:cNvPr>
          <p:cNvSpPr/>
          <p:nvPr/>
        </p:nvSpPr>
        <p:spPr>
          <a:xfrm>
            <a:off x="719999" y="2037228"/>
            <a:ext cx="1874519" cy="733470"/>
          </a:xfrm>
          <a:prstGeom prst="wedgeRectCallout">
            <a:avLst>
              <a:gd name="adj1" fmla="val 35495"/>
              <a:gd name="adj2" fmla="val 9705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Handles </a:t>
            </a:r>
            <a:r>
              <a:rPr lang="nl-NL" sz="1050" dirty="0" err="1"/>
              <a:t>assignment</a:t>
            </a:r>
            <a:r>
              <a:rPr lang="nl-NL" sz="1050" dirty="0"/>
              <a:t> on workflow queue </a:t>
            </a:r>
            <a:r>
              <a:rPr lang="nl-NL" sz="1050" dirty="0" err="1"/>
              <a:t>to</a:t>
            </a:r>
            <a:r>
              <a:rPr lang="nl-NL" sz="1050" dirty="0"/>
              <a:t> produce a </a:t>
            </a:r>
            <a:r>
              <a:rPr lang="nl-NL" sz="1050" dirty="0" err="1"/>
              <a:t>bill</a:t>
            </a:r>
            <a:r>
              <a:rPr lang="nl-NL" sz="1050" dirty="0"/>
              <a:t> for a customer</a:t>
            </a:r>
            <a:endParaRPr lang="en-NL" sz="105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FF7D04E0-5A51-4174-BAA3-8A106FBFD628}"/>
              </a:ext>
            </a:extLst>
          </p:cNvPr>
          <p:cNvSpPr/>
          <p:nvPr/>
        </p:nvSpPr>
        <p:spPr>
          <a:xfrm>
            <a:off x="3332595" y="2083424"/>
            <a:ext cx="2041924" cy="212407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70CC6838-D516-4687-8772-C5544E1127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723" y="3203155"/>
            <a:ext cx="966850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71F7BB4-B3E4-4EED-8146-A6416AAEDB13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2537735" y="3130164"/>
            <a:ext cx="1002027" cy="278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Lightning Bolt 11">
            <a:extLst>
              <a:ext uri="{FF2B5EF4-FFF2-40B4-BE49-F238E27FC236}">
                <a16:creationId xmlns:a16="http://schemas.microsoft.com/office/drawing/2014/main" id="{26F56339-6A75-476D-A4A4-E2AFA4D09D55}"/>
              </a:ext>
            </a:extLst>
          </p:cNvPr>
          <p:cNvSpPr/>
          <p:nvPr/>
        </p:nvSpPr>
        <p:spPr>
          <a:xfrm>
            <a:off x="2686373" y="3171447"/>
            <a:ext cx="229364" cy="39061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71CF16F-80E6-43DD-96D5-43BF915264E6}"/>
              </a:ext>
            </a:extLst>
          </p:cNvPr>
          <p:cNvCxnSpPr>
            <a:cxnSpLocks/>
            <a:stCxn id="25" idx="3"/>
            <a:endCxn id="6" idx="1"/>
          </p:cNvCxnSpPr>
          <p:nvPr/>
        </p:nvCxnSpPr>
        <p:spPr>
          <a:xfrm flipV="1">
            <a:off x="4711041" y="3130162"/>
            <a:ext cx="1782728" cy="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A3FFB7E-1C7D-48D5-9FD2-2C13FAE15C8C}"/>
              </a:ext>
            </a:extLst>
          </p:cNvPr>
          <p:cNvSpPr/>
          <p:nvPr/>
        </p:nvSpPr>
        <p:spPr>
          <a:xfrm>
            <a:off x="5592046" y="2818522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43A5F53-5063-4BCD-97C9-0431E84FC9F7}"/>
              </a:ext>
            </a:extLst>
          </p:cNvPr>
          <p:cNvSpPr/>
          <p:nvPr/>
        </p:nvSpPr>
        <p:spPr>
          <a:xfrm>
            <a:off x="1288747" y="4104051"/>
            <a:ext cx="1874519" cy="733470"/>
          </a:xfrm>
          <a:prstGeom prst="wedgeRectCallout">
            <a:avLst>
              <a:gd name="adj1" fmla="val 24994"/>
              <a:gd name="adj2" fmla="val -1518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Publish</a:t>
            </a:r>
            <a:r>
              <a:rPr lang="nl-NL" sz="1050" dirty="0"/>
              <a:t> Event </a:t>
            </a:r>
            <a:r>
              <a:rPr lang="nl-NL" sz="1050" dirty="0" err="1"/>
              <a:t>to</a:t>
            </a:r>
            <a:r>
              <a:rPr lang="nl-NL" sz="1050" dirty="0"/>
              <a:t> </a:t>
            </a:r>
            <a:r>
              <a:rPr lang="nl-NL" sz="1050" dirty="0" err="1"/>
              <a:t>Kafka</a:t>
            </a:r>
            <a:r>
              <a:rPr lang="nl-NL" sz="1050" dirty="0"/>
              <a:t> Topic </a:t>
            </a:r>
            <a:r>
              <a:rPr lang="nl-NL" sz="1050" dirty="0" err="1"/>
              <a:t>with</a:t>
            </a:r>
            <a:r>
              <a:rPr lang="nl-NL" sz="1050" dirty="0"/>
              <a:t> question details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b="1" dirty="0" err="1"/>
              <a:t>conversation</a:t>
            </a:r>
            <a:r>
              <a:rPr lang="nl-NL" sz="1050" b="1" dirty="0"/>
              <a:t> </a:t>
            </a:r>
            <a:r>
              <a:rPr lang="nl-NL" sz="1050" b="1" dirty="0" err="1"/>
              <a:t>identifier</a:t>
            </a:r>
            <a:endParaRPr lang="en-NL" sz="1050" b="1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86CC5B7B-DEC1-4E42-9A30-1BE6E40B51B0}"/>
              </a:ext>
            </a:extLst>
          </p:cNvPr>
          <p:cNvSpPr/>
          <p:nvPr/>
        </p:nvSpPr>
        <p:spPr>
          <a:xfrm>
            <a:off x="6142440" y="3853704"/>
            <a:ext cx="2580093" cy="717163"/>
          </a:xfrm>
          <a:prstGeom prst="wedgeRectCallout">
            <a:avLst>
              <a:gd name="adj1" fmla="val -36813"/>
              <a:gd name="adj2" fmla="val -15317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Consume</a:t>
            </a:r>
            <a:r>
              <a:rPr lang="nl-NL" sz="1050" dirty="0"/>
              <a:t> Event, handle </a:t>
            </a:r>
            <a:r>
              <a:rPr lang="nl-NL" sz="1050" dirty="0" err="1"/>
              <a:t>the</a:t>
            </a:r>
            <a:r>
              <a:rPr lang="nl-NL" sz="1050" dirty="0"/>
              <a:t> question </a:t>
            </a:r>
            <a:r>
              <a:rPr lang="nl-NL" sz="1050" dirty="0" err="1"/>
              <a:t>and</a:t>
            </a:r>
            <a:r>
              <a:rPr lang="nl-NL" sz="1050" dirty="0"/>
              <a:t> </a:t>
            </a:r>
            <a:r>
              <a:rPr lang="nl-NL" sz="1050" dirty="0" err="1"/>
              <a:t>publish</a:t>
            </a:r>
            <a:r>
              <a:rPr lang="nl-NL" sz="1050" dirty="0"/>
              <a:t> a response </a:t>
            </a:r>
            <a:r>
              <a:rPr lang="nl-NL" sz="1050" dirty="0" err="1"/>
              <a:t>with</a:t>
            </a:r>
            <a:r>
              <a:rPr lang="nl-NL" sz="1050" dirty="0"/>
              <a:t> customer details on a second queue –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b="1" dirty="0" err="1"/>
              <a:t>conversation</a:t>
            </a:r>
            <a:r>
              <a:rPr lang="nl-NL" sz="1050" b="1" dirty="0"/>
              <a:t> </a:t>
            </a:r>
            <a:r>
              <a:rPr lang="nl-NL" sz="1050" b="1" dirty="0" err="1"/>
              <a:t>identifier</a:t>
            </a:r>
            <a:endParaRPr lang="en-NL" sz="1050" b="1" dirty="0"/>
          </a:p>
        </p:txBody>
      </p:sp>
      <p:pic>
        <p:nvPicPr>
          <p:cNvPr id="1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6C77130-EB45-49FD-98A6-6D55EE704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21" y="29246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F713EE7-E22E-4017-8915-545D92E36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1722" y="3180543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9DE7495-B8B6-4941-A8E8-86438F501F05}"/>
              </a:ext>
            </a:extLst>
          </p:cNvPr>
          <p:cNvSpPr/>
          <p:nvPr/>
        </p:nvSpPr>
        <p:spPr>
          <a:xfrm>
            <a:off x="3539762" y="3052702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questions</a:t>
            </a:r>
            <a:endParaRPr lang="en-NL" sz="1050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2EECEE1-BFDB-4BAF-B1A6-0E18DF5A0082}"/>
              </a:ext>
            </a:extLst>
          </p:cNvPr>
          <p:cNvSpPr/>
          <p:nvPr/>
        </p:nvSpPr>
        <p:spPr>
          <a:xfrm>
            <a:off x="3539762" y="369509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answers</a:t>
            </a:r>
            <a:endParaRPr lang="en-NL" sz="1050" dirty="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6468AB14-CA16-4F91-910B-6CCFCD4340F8}"/>
              </a:ext>
            </a:extLst>
          </p:cNvPr>
          <p:cNvCxnSpPr>
            <a:endCxn id="27" idx="3"/>
          </p:cNvCxnSpPr>
          <p:nvPr/>
        </p:nvCxnSpPr>
        <p:spPr>
          <a:xfrm rot="10800000" flipV="1">
            <a:off x="4711041" y="3369026"/>
            <a:ext cx="1782728" cy="405375"/>
          </a:xfrm>
          <a:prstGeom prst="bentConnector3">
            <a:avLst>
              <a:gd name="adj1" fmla="val 23027"/>
            </a:avLst>
          </a:prstGeom>
          <a:ln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EE62F0F2-9C32-4025-B743-9D041A30C575}"/>
              </a:ext>
            </a:extLst>
          </p:cNvPr>
          <p:cNvSpPr/>
          <p:nvPr/>
        </p:nvSpPr>
        <p:spPr>
          <a:xfrm>
            <a:off x="5606741" y="3515171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6F52F31-1A91-459D-A770-B91C44D10855}"/>
              </a:ext>
            </a:extLst>
          </p:cNvPr>
          <p:cNvCxnSpPr>
            <a:stCxn id="27" idx="1"/>
          </p:cNvCxnSpPr>
          <p:nvPr/>
        </p:nvCxnSpPr>
        <p:spPr>
          <a:xfrm flipH="1" flipV="1">
            <a:off x="2532861" y="3569998"/>
            <a:ext cx="1006901" cy="2044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35" name="Cylinder 34">
            <a:extLst>
              <a:ext uri="{FF2B5EF4-FFF2-40B4-BE49-F238E27FC236}">
                <a16:creationId xmlns:a16="http://schemas.microsoft.com/office/drawing/2014/main" id="{4BBA5B0F-97FD-4234-B7EF-C8E6E91E1D53}"/>
              </a:ext>
            </a:extLst>
          </p:cNvPr>
          <p:cNvSpPr/>
          <p:nvPr/>
        </p:nvSpPr>
        <p:spPr>
          <a:xfrm>
            <a:off x="7663812" y="3180543"/>
            <a:ext cx="493942" cy="31297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2823088-94DE-48EC-9A24-46CA6F072041}"/>
              </a:ext>
            </a:extLst>
          </p:cNvPr>
          <p:cNvSpPr/>
          <p:nvPr/>
        </p:nvSpPr>
        <p:spPr>
          <a:xfrm>
            <a:off x="3523168" y="2684139"/>
            <a:ext cx="1171279" cy="158606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workflow-queue</a:t>
            </a:r>
            <a:endParaRPr lang="en-NL" sz="1050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70A2FDD-04DC-42FA-BA59-71F5E514B161}"/>
              </a:ext>
            </a:extLst>
          </p:cNvPr>
          <p:cNvCxnSpPr>
            <a:cxnSpLocks/>
            <a:stCxn id="26" idx="1"/>
          </p:cNvCxnSpPr>
          <p:nvPr/>
        </p:nvCxnSpPr>
        <p:spPr>
          <a:xfrm flipH="1">
            <a:off x="2414443" y="2763442"/>
            <a:ext cx="1108725" cy="3734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B4020FE9-83C2-4719-8AB2-9480B34AA421}"/>
              </a:ext>
            </a:extLst>
          </p:cNvPr>
          <p:cNvSpPr/>
          <p:nvPr/>
        </p:nvSpPr>
        <p:spPr>
          <a:xfrm>
            <a:off x="3016076" y="3418513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D7BA6B6E-75B7-4D05-A8D4-569061AEC69D}"/>
              </a:ext>
            </a:extLst>
          </p:cNvPr>
          <p:cNvSpPr/>
          <p:nvPr/>
        </p:nvSpPr>
        <p:spPr>
          <a:xfrm>
            <a:off x="2915737" y="2720027"/>
            <a:ext cx="229364" cy="399908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443D507-CA41-4618-BB5F-C3E73013EDED}"/>
              </a:ext>
            </a:extLst>
          </p:cNvPr>
          <p:cNvSpPr/>
          <p:nvPr/>
        </p:nvSpPr>
        <p:spPr>
          <a:xfrm>
            <a:off x="5602405" y="813069"/>
            <a:ext cx="1473094" cy="872389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r>
              <a:rPr lang="nl-NL" dirty="0"/>
              <a:t> Run </a:t>
            </a:r>
            <a:r>
              <a:rPr lang="nl-NL" dirty="0" err="1"/>
              <a:t>Coordinator</a:t>
            </a:r>
            <a:endParaRPr lang="nl-NL" dirty="0"/>
          </a:p>
          <a:p>
            <a:pPr algn="ctr"/>
            <a:endParaRPr lang="nl-NL" dirty="0"/>
          </a:p>
        </p:txBody>
      </p: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2A5BD73F-D872-4CC6-BC48-3E098D1A854A}"/>
              </a:ext>
            </a:extLst>
          </p:cNvPr>
          <p:cNvCxnSpPr>
            <a:cxnSpLocks/>
            <a:stCxn id="36" idx="2"/>
            <a:endCxn id="26" idx="3"/>
          </p:cNvCxnSpPr>
          <p:nvPr/>
        </p:nvCxnSpPr>
        <p:spPr>
          <a:xfrm rot="5400000">
            <a:off x="4977708" y="1402198"/>
            <a:ext cx="1077984" cy="1644505"/>
          </a:xfrm>
          <a:prstGeom prst="bentConnector2">
            <a:avLst/>
          </a:prstGeom>
          <a:ln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Lightning Bolt 38">
            <a:extLst>
              <a:ext uri="{FF2B5EF4-FFF2-40B4-BE49-F238E27FC236}">
                <a16:creationId xmlns:a16="http://schemas.microsoft.com/office/drawing/2014/main" id="{442BA327-89EA-4D87-A566-46FD44A4E6AF}"/>
              </a:ext>
            </a:extLst>
          </p:cNvPr>
          <p:cNvSpPr/>
          <p:nvPr/>
        </p:nvSpPr>
        <p:spPr>
          <a:xfrm>
            <a:off x="6254375" y="1962483"/>
            <a:ext cx="169156" cy="299389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3364C551-7A0B-4768-A449-BA1DE32EB134}"/>
              </a:ext>
            </a:extLst>
          </p:cNvPr>
          <p:cNvSpPr/>
          <p:nvPr/>
        </p:nvSpPr>
        <p:spPr>
          <a:xfrm>
            <a:off x="7170958" y="858398"/>
            <a:ext cx="1276159" cy="733470"/>
          </a:xfrm>
          <a:prstGeom prst="wedgeRectCallout">
            <a:avLst>
              <a:gd name="adj1" fmla="val -63315"/>
              <a:gd name="adj2" fmla="val 28684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Create</a:t>
            </a:r>
            <a:r>
              <a:rPr lang="nl-NL" sz="1050" dirty="0"/>
              <a:t> </a:t>
            </a:r>
            <a:r>
              <a:rPr lang="nl-NL" sz="1050" dirty="0" err="1"/>
              <a:t>bill</a:t>
            </a:r>
            <a:r>
              <a:rPr lang="nl-NL" sz="1050" dirty="0"/>
              <a:t> processing </a:t>
            </a:r>
            <a:r>
              <a:rPr lang="nl-NL" sz="1050" dirty="0" err="1"/>
              <a:t>instructions</a:t>
            </a:r>
            <a:r>
              <a:rPr lang="nl-NL" sz="1050" dirty="0"/>
              <a:t> for </a:t>
            </a:r>
            <a:r>
              <a:rPr lang="nl-NL" sz="1050" dirty="0" err="1"/>
              <a:t>customers</a:t>
            </a:r>
            <a:endParaRPr lang="en-NL" sz="1050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4EFEF67B-920E-4404-9ABD-A6B0D4E36CE9}"/>
              </a:ext>
            </a:extLst>
          </p:cNvPr>
          <p:cNvSpPr/>
          <p:nvPr/>
        </p:nvSpPr>
        <p:spPr>
          <a:xfrm>
            <a:off x="7100651" y="78924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1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E0015699-0510-4607-9638-4D2B41D43C8C}"/>
              </a:ext>
            </a:extLst>
          </p:cNvPr>
          <p:cNvSpPr/>
          <p:nvPr/>
        </p:nvSpPr>
        <p:spPr>
          <a:xfrm>
            <a:off x="2408321" y="2564373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2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F0DC25D-9022-4AE5-B8AF-A22E4B2E50D7}"/>
              </a:ext>
            </a:extLst>
          </p:cNvPr>
          <p:cNvSpPr/>
          <p:nvPr/>
        </p:nvSpPr>
        <p:spPr>
          <a:xfrm>
            <a:off x="2449203" y="3251874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3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685DE23-0059-46FA-9502-395555B7C0E7}"/>
              </a:ext>
            </a:extLst>
          </p:cNvPr>
          <p:cNvSpPr/>
          <p:nvPr/>
        </p:nvSpPr>
        <p:spPr>
          <a:xfrm>
            <a:off x="6725991" y="3617138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4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304F2EDD-CB19-4E33-A789-FE7EF59327B8}"/>
              </a:ext>
            </a:extLst>
          </p:cNvPr>
          <p:cNvSpPr/>
          <p:nvPr/>
        </p:nvSpPr>
        <p:spPr>
          <a:xfrm>
            <a:off x="1997654" y="3754389"/>
            <a:ext cx="243348" cy="215497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2">
                    <a:lumMod val="50000"/>
                  </a:schemeClr>
                </a:solidFill>
              </a:rPr>
              <a:t>5</a:t>
            </a:r>
            <a:endParaRPr lang="en-NL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68DD5986-1553-4014-A5C9-7BAADF36E6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05" y="131817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Gears outline">
            <a:extLst>
              <a:ext uri="{FF2B5EF4-FFF2-40B4-BE49-F238E27FC236}">
                <a16:creationId xmlns:a16="http://schemas.microsoft.com/office/drawing/2014/main" id="{25E0F411-DF42-4EAA-BB26-DB5C2D8D7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953" y="3379267"/>
            <a:ext cx="533691" cy="533691"/>
          </a:xfrm>
          <a:prstGeom prst="rect">
            <a:avLst/>
          </a:prstGeom>
        </p:spPr>
      </p:pic>
      <p:sp>
        <p:nvSpPr>
          <p:cNvPr id="17" name="Arrow: Down 16">
            <a:extLst>
              <a:ext uri="{FF2B5EF4-FFF2-40B4-BE49-F238E27FC236}">
                <a16:creationId xmlns:a16="http://schemas.microsoft.com/office/drawing/2014/main" id="{866674E1-B36E-4BF6-9DE0-9A41C9D179B2}"/>
              </a:ext>
            </a:extLst>
          </p:cNvPr>
          <p:cNvSpPr/>
          <p:nvPr/>
        </p:nvSpPr>
        <p:spPr>
          <a:xfrm>
            <a:off x="846678" y="3862137"/>
            <a:ext cx="181606" cy="37486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F0447D71-5A02-41B7-BD79-7F84C6F1E6B7}"/>
              </a:ext>
            </a:extLst>
          </p:cNvPr>
          <p:cNvSpPr/>
          <p:nvPr/>
        </p:nvSpPr>
        <p:spPr>
          <a:xfrm>
            <a:off x="793836" y="4266738"/>
            <a:ext cx="250769" cy="356839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6BD2D61-620B-465C-A8E6-D437876EAF10}"/>
              </a:ext>
            </a:extLst>
          </p:cNvPr>
          <p:cNvSpPr txBox="1"/>
          <p:nvPr/>
        </p:nvSpPr>
        <p:spPr>
          <a:xfrm>
            <a:off x="823897" y="4291968"/>
            <a:ext cx="2035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bill</a:t>
            </a:r>
          </a:p>
        </p:txBody>
      </p:sp>
    </p:spTree>
    <p:extLst>
      <p:ext uri="{BB962C8B-B14F-4D97-AF65-F5344CB8AC3E}">
        <p14:creationId xmlns:p14="http://schemas.microsoft.com/office/powerpoint/2010/main" val="378190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4" grpId="0" animBg="1"/>
      <p:bldP spid="15" grpId="0" animBg="1"/>
      <p:bldP spid="18" grpId="0" animBg="1"/>
      <p:bldP spid="25" grpId="0" animBg="1"/>
      <p:bldP spid="27" grpId="0" animBg="1"/>
      <p:bldP spid="31" grpId="0" animBg="1"/>
      <p:bldP spid="26" grpId="0" animBg="1"/>
      <p:bldP spid="29" grpId="0" animBg="1"/>
      <p:bldP spid="32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17" grpId="0" animBg="1"/>
      <p:bldP spid="21" grpId="0" animBg="1"/>
      <p:bldP spid="2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74283"/>
            <a:ext cx="7375078" cy="3780000"/>
          </a:xfrm>
        </p:spPr>
        <p:txBody>
          <a:bodyPr/>
          <a:lstStyle/>
          <a:p>
            <a:r>
              <a:rPr lang="en-US" dirty="0"/>
              <a:t> 	=&gt;				==		=&gt; 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Kafka is emerging as platform of choice for message exchange in a world of</a:t>
            </a:r>
          </a:p>
          <a:p>
            <a:pPr lvl="1"/>
            <a:r>
              <a:rPr lang="en-US" dirty="0" err="1"/>
              <a:t>Microservices</a:t>
            </a:r>
            <a:endParaRPr lang="en-US" dirty="0"/>
          </a:p>
          <a:p>
            <a:pPr lvl="1"/>
            <a:r>
              <a:rPr lang="en-US" dirty="0"/>
              <a:t>Event Sourcing, CQRS and Data Source Synchronization</a:t>
            </a:r>
          </a:p>
          <a:p>
            <a:pPr lvl="1"/>
            <a:r>
              <a:rPr lang="en-US" dirty="0"/>
              <a:t>Clouds</a:t>
            </a:r>
          </a:p>
          <a:p>
            <a:pPr lvl="1"/>
            <a:r>
              <a:rPr lang="en-US" dirty="0"/>
              <a:t>Fast Data (</a:t>
            </a:r>
            <a:r>
              <a:rPr lang="en-US" dirty="0" err="1"/>
              <a:t>IoT</a:t>
            </a:r>
            <a:r>
              <a:rPr lang="en-US" dirty="0"/>
              <a:t>) and Streaming Analysis</a:t>
            </a:r>
          </a:p>
          <a:p>
            <a:pPr lvl="1"/>
            <a:r>
              <a:rPr lang="en-US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dirty="0"/>
              <a:t>The platform is open source – and has broad client support (Java, Node, …)</a:t>
            </a:r>
          </a:p>
          <a:p>
            <a:pPr lvl="1"/>
            <a:r>
              <a:rPr lang="en-US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dirty="0"/>
              <a:t>Using Docker Compose it is quite easy to quickly run a Kafka Cluster </a:t>
            </a:r>
            <a:br>
              <a:rPr lang="en-US" dirty="0"/>
            </a:br>
            <a:r>
              <a:rPr lang="en-US" dirty="0"/>
              <a:t>(and with </a:t>
            </a:r>
            <a:r>
              <a:rPr lang="en-US" dirty="0" err="1"/>
              <a:t>CloudKarafka</a:t>
            </a:r>
            <a:r>
              <a:rPr lang="en-US" dirty="0"/>
              <a:t> even easier)</a:t>
            </a:r>
          </a:p>
          <a:p>
            <a:pPr lvl="2"/>
            <a:r>
              <a:rPr lang="en-US" dirty="0"/>
              <a:t>Note: managing a production grade cluster is not so easy</a:t>
            </a:r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862" y="832040"/>
            <a:ext cx="867246" cy="455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919" y="936000"/>
            <a:ext cx="336226" cy="27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5039" y="543526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you are invited to come do an internship and explore job opportunities with us!</a:t>
            </a:r>
          </a:p>
        </p:txBody>
      </p:sp>
      <p:pic>
        <p:nvPicPr>
          <p:cNvPr id="84" name="!Lucas">
            <a:extLst>
              <a:ext uri="{FF2B5EF4-FFF2-40B4-BE49-F238E27FC236}">
                <a16:creationId xmlns:a16="http://schemas.microsoft.com/office/drawing/2014/main" id="{63763415-9192-44D5-8D5F-7D1D4BE8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17" y="3049267"/>
            <a:ext cx="612863" cy="55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8D1E4E8-2EA2-4C90-A2B6-282D6B2CC63C}"/>
              </a:ext>
            </a:extLst>
          </p:cNvPr>
          <p:cNvSpPr txBox="1"/>
          <p:nvPr/>
        </p:nvSpPr>
        <p:spPr>
          <a:xfrm>
            <a:off x="1513368" y="4202424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86" name="Snagit_SNG834">
            <a:extLst>
              <a:ext uri="{FF2B5EF4-FFF2-40B4-BE49-F238E27FC236}">
                <a16:creationId xmlns:a16="http://schemas.microsoft.com/office/drawing/2014/main" id="{81FB1EFB-88C3-473A-A1B1-F7C4AB146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457290" y="4202424"/>
            <a:ext cx="195637" cy="209952"/>
          </a:xfrm>
          <a:prstGeom prst="rect">
            <a:avLst/>
          </a:prstGeom>
        </p:spPr>
      </p:pic>
      <p:pic>
        <p:nvPicPr>
          <p:cNvPr id="87" name="Snagit_SNG849">
            <a:extLst>
              <a:ext uri="{FF2B5EF4-FFF2-40B4-BE49-F238E27FC236}">
                <a16:creationId xmlns:a16="http://schemas.microsoft.com/office/drawing/2014/main" id="{DA207BBF-FE9F-49BA-8071-393900351BC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4881261" y="4202424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92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EFCB957-84AC-4582-9EFF-CDD40C3E5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337" y="3024317"/>
            <a:ext cx="3647943" cy="19007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fr-FR"/>
              <a:t>Microservices &amp; Apache Kafka - 24 maart 2021</a:t>
            </a:r>
            <a:endParaRPr lang="nl-NL" dirty="0"/>
          </a:p>
        </p:txBody>
      </p:sp>
      <p:sp>
        <p:nvSpPr>
          <p:cNvPr id="6" name="Cloud Callout 5"/>
          <p:cNvSpPr/>
          <p:nvPr/>
        </p:nvSpPr>
        <p:spPr>
          <a:xfrm>
            <a:off x="84367" y="2856355"/>
            <a:ext cx="2665975" cy="1423164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7" name="TextBox 6"/>
          <p:cNvSpPr txBox="1"/>
          <p:nvPr/>
        </p:nvSpPr>
        <p:spPr>
          <a:xfrm>
            <a:off x="368329" y="3167827"/>
            <a:ext cx="2509603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It would be so nice if I could publish my ideas and actions, accessible near instantly for everyone who is interested</a:t>
            </a:r>
            <a:endParaRPr lang="nl-NL" sz="1300" dirty="0"/>
          </a:p>
        </p:txBody>
      </p:sp>
      <p:sp>
        <p:nvSpPr>
          <p:cNvPr id="8" name="Cloud Callout 7"/>
          <p:cNvSpPr/>
          <p:nvPr/>
        </p:nvSpPr>
        <p:spPr>
          <a:xfrm>
            <a:off x="5635256" y="249709"/>
            <a:ext cx="3508745" cy="1706681"/>
          </a:xfrm>
          <a:prstGeom prst="cloudCallout">
            <a:avLst>
              <a:gd name="adj1" fmla="val -38913"/>
              <a:gd name="adj2" fmla="val 86906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9" name="TextBox 8"/>
          <p:cNvSpPr txBox="1"/>
          <p:nvPr/>
        </p:nvSpPr>
        <p:spPr>
          <a:xfrm>
            <a:off x="6138477" y="492358"/>
            <a:ext cx="2934746" cy="120032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Heck, I do not even know these people and they may not know me [personally] – just my pearls of wisdom. And if they are late to the party,  they can also check out the historic archives of my eloquence </a:t>
            </a:r>
            <a:endParaRPr lang="nl-NL" sz="1300" dirty="0"/>
          </a:p>
        </p:txBody>
      </p:sp>
      <p:sp>
        <p:nvSpPr>
          <p:cNvPr id="10" name="Cloud Callout 9"/>
          <p:cNvSpPr/>
          <p:nvPr/>
        </p:nvSpPr>
        <p:spPr>
          <a:xfrm>
            <a:off x="2523565" y="1460596"/>
            <a:ext cx="3423632" cy="1614532"/>
          </a:xfrm>
          <a:prstGeom prst="cloudCallout">
            <a:avLst>
              <a:gd name="adj1" fmla="val -38913"/>
              <a:gd name="adj2" fmla="val 86906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1" name="TextBox 10"/>
          <p:cNvSpPr txBox="1"/>
          <p:nvPr/>
        </p:nvSpPr>
        <p:spPr>
          <a:xfrm>
            <a:off x="2959448" y="1802738"/>
            <a:ext cx="298774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Without fretting about the numbers of readers involved and whether they are in the same time zone as me and online when I publish my messages – and which device they use</a:t>
            </a:r>
            <a:endParaRPr lang="nl-NL" sz="1300" dirty="0"/>
          </a:p>
        </p:txBody>
      </p:sp>
      <p:pic>
        <p:nvPicPr>
          <p:cNvPr id="1026" name="Picture 2" descr="Image result for logo twitt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6842" y="27003"/>
            <a:ext cx="2594767" cy="1831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7B4DAA2-6A57-48C5-82DD-214F2593478B}"/>
              </a:ext>
            </a:extLst>
          </p:cNvPr>
          <p:cNvSpPr/>
          <p:nvPr/>
        </p:nvSpPr>
        <p:spPr>
          <a:xfrm>
            <a:off x="5493009" y="3136407"/>
            <a:ext cx="542208" cy="144786"/>
          </a:xfrm>
          <a:prstGeom prst="rect">
            <a:avLst/>
          </a:prstGeom>
          <a:noFill/>
          <a:ln w="381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84902ACF-DCD2-46CB-A726-AC38D785FE42}"/>
              </a:ext>
            </a:extLst>
          </p:cNvPr>
          <p:cNvSpPr/>
          <p:nvPr/>
        </p:nvSpPr>
        <p:spPr>
          <a:xfrm>
            <a:off x="4862806" y="4797666"/>
            <a:ext cx="245327" cy="10800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9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28764</TotalTime>
  <Words>4742</Words>
  <Application>Microsoft Office PowerPoint</Application>
  <PresentationFormat>On-screen Show (16:9)</PresentationFormat>
  <Paragraphs>872</Paragraphs>
  <Slides>85</Slides>
  <Notes>6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Calibri</vt:lpstr>
      <vt:lpstr>Courier New</vt:lpstr>
      <vt:lpstr>Lucida Console</vt:lpstr>
      <vt:lpstr>Segoe UI Semibold</vt:lpstr>
      <vt:lpstr>Symbol</vt:lpstr>
      <vt:lpstr>Office-thema</vt:lpstr>
      <vt:lpstr>Microservices in real life – with Apache Kafka, Node &amp; Dapr.io  Part 2  March 2022</vt:lpstr>
      <vt:lpstr>PowerPoint Presentation</vt:lpstr>
      <vt:lpstr>PowerPoint Presentation</vt:lpstr>
      <vt:lpstr>PowerPoint Presentation</vt:lpstr>
      <vt:lpstr>Overview</vt:lpstr>
      <vt:lpstr>Assumed is</vt:lpstr>
      <vt:lpstr>PowerPoint Presentation</vt:lpstr>
      <vt:lpstr>PowerPoint Presentation</vt:lpstr>
      <vt:lpstr>PowerPoint Presentation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company bulletin board</vt:lpstr>
      <vt:lpstr>The company bulletin board</vt:lpstr>
      <vt:lpstr>PowerPoint Presentation</vt:lpstr>
      <vt:lpstr>PowerPoint Presentation</vt:lpstr>
      <vt:lpstr>PowerPoint Presentation</vt:lpstr>
      <vt:lpstr>PowerPoint Presentation</vt:lpstr>
      <vt:lpstr>What’s so special?</vt:lpstr>
      <vt:lpstr>Some Kafka Use Cases</vt:lpstr>
      <vt:lpstr>Some Kafka Use Cases</vt:lpstr>
      <vt:lpstr>Some Kafka Use Cases</vt:lpstr>
      <vt:lpstr>Quick Demo – Apache Kafka through Kafka Console</vt:lpstr>
      <vt:lpstr>Lab: First steps with Apache Kafka</vt:lpstr>
      <vt:lpstr>Lab Environment</vt:lpstr>
      <vt:lpstr>Partly Clouded Lab Environment</vt:lpstr>
      <vt:lpstr>Agenda - </vt:lpstr>
      <vt:lpstr>Programming against Kafka: Client Libraries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consumer</vt:lpstr>
      <vt:lpstr>Node and Kafka – a simple consumer</vt:lpstr>
      <vt:lpstr>Lab – Programmatic interaction with Apache Kafka</vt:lpstr>
      <vt:lpstr>PowerPoint Presentation</vt:lpstr>
      <vt:lpstr>Utility company with data. Lots of it.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Practical Challenges</vt:lpstr>
      <vt:lpstr>Event Sourcing</vt:lpstr>
      <vt:lpstr>Event Sourcing</vt:lpstr>
      <vt:lpstr>Event Sourcing</vt:lpstr>
      <vt:lpstr>Event Sourcing</vt:lpstr>
      <vt:lpstr>Retail chain – 1200 stores and one central environment</vt:lpstr>
      <vt:lpstr>Retail chain – 1200 stores and one central environment</vt:lpstr>
      <vt:lpstr>Outbound – from central to 1200 stores</vt:lpstr>
      <vt:lpstr>Outbound – from central to 1200 stores</vt:lpstr>
      <vt:lpstr>Retail chain – 1200 stores and one central environment</vt:lpstr>
      <vt:lpstr>Inbound – from 1200 stores to Central</vt:lpstr>
      <vt:lpstr>Inbound – from 1200 stores to Central</vt:lpstr>
      <vt:lpstr>Web Portal – Faster, Simpler and more Available</vt:lpstr>
      <vt:lpstr>Web Portal – The Original Situation (2014)</vt:lpstr>
      <vt:lpstr>Web Portal – Faster, Simpler and more Available (2021)</vt:lpstr>
      <vt:lpstr>Apache Kafka is more than the core distributed platform And there is more to distributed event platforms than Kafka</vt:lpstr>
      <vt:lpstr>Ecosystem – Kafka and Friends</vt:lpstr>
      <vt:lpstr>Confluent offerings</vt:lpstr>
      <vt:lpstr>Select Running Count  from &lt;stream of tweet events&gt;</vt:lpstr>
      <vt:lpstr>Continuous Queries on Streaming Data</vt:lpstr>
      <vt:lpstr>Alternatives for Apache Kafka’s  Distributed Streaming Event Platform</vt:lpstr>
      <vt:lpstr>Managed Kafka (-like) Cloud Offering</vt:lpstr>
      <vt:lpstr>Slide from last week: Pub/Sub with Dapr from Node applications</vt:lpstr>
      <vt:lpstr>Pub/Sub with Dapr from Node applications</vt:lpstr>
      <vt:lpstr>Pub/Sub with Dapr from Node applications</vt:lpstr>
      <vt:lpstr>Pub/Sub with Dapr from Node applications Replace Redis by Apache Kafka</vt:lpstr>
      <vt:lpstr>Inter-student (laptop/application) communication</vt:lpstr>
      <vt:lpstr>Inter-student (laptop) communication Node-Dapr =&gt; Cloud Karafka =&gt; Dapr-Node</vt:lpstr>
      <vt:lpstr>Labs on Kafka and Node and Dapr</vt:lpstr>
      <vt:lpstr>Lab – Microservice interaction</vt:lpstr>
      <vt:lpstr>Summary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54</cp:revision>
  <dcterms:created xsi:type="dcterms:W3CDTF">2021-10-02T10:22:42Z</dcterms:created>
  <dcterms:modified xsi:type="dcterms:W3CDTF">2022-03-30T10:09:03Z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2022-03-30T10:09:03Z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fd227685-6ea3-4f2c-b538-3b7f7cc3099a</vt:lpwstr>
  </property>
  <property fmtid="{D5CDD505-2E9C-101B-9397-08002B2CF9AE}" pid="9" name="MSIP_Label_36148d1e-9119-4a03-b039-d8188704cf2a_ContentBits">
    <vt:lpwstr>1</vt:lpwstr>
  </property>
</Properties>
</file>